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60.xml" ContentType="application/vnd.openxmlformats-officedocument.drawingml.chart+xml"/>
  <Override PartName="/ppt/drawings/drawing17.xml" ContentType="application/vnd.openxmlformats-officedocument.drawingml.chartshapes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rawings/drawing20.xml" ContentType="application/vnd.openxmlformats-officedocument.drawingml.chartshape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slides/slide108.xml" ContentType="application/vnd.openxmlformats-officedocument.presentationml.slide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theme/themeOverride7.xml" ContentType="application/vnd.openxmlformats-officedocument.themeOverride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chart44.xml" ContentType="application/vnd.openxmlformats-officedocument.drawingml.chart+xml"/>
  <Default Extension="wmf" ContentType="image/x-wmf"/>
  <Override PartName="/ppt/drawings/drawing19.xml" ContentType="application/vnd.openxmlformats-officedocument.drawingml.chartshapes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charts/chart78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theme/themeOverride4.xml" ContentType="application/vnd.openxmlformats-officedocument.themeOverride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rawings/drawing23.xml" ContentType="application/vnd.openxmlformats-officedocument.drawingml.chartshape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charts/chart79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charts/chart39.xml" ContentType="application/vnd.openxmlformats-officedocument.drawingml.char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slides/slide118.xml" ContentType="application/vnd.openxmlformats-officedocument.presentationml.slide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61.xml" ContentType="application/vnd.openxmlformats-officedocument.drawingml.chart+xml"/>
  <Override PartName="/ppt/drawings/drawing18.xml" ContentType="application/vnd.openxmlformats-officedocument.drawingml.chartshapes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drawings/drawing21.xml" ContentType="application/vnd.openxmlformats-officedocument.drawingml.chartshape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drawings/drawing10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1107" r:id="rId3"/>
    <p:sldId id="965" r:id="rId4"/>
    <p:sldId id="1102" r:id="rId5"/>
    <p:sldId id="839" r:id="rId6"/>
    <p:sldId id="982" r:id="rId7"/>
    <p:sldId id="983" r:id="rId8"/>
    <p:sldId id="1098" r:id="rId9"/>
    <p:sldId id="1017" r:id="rId10"/>
    <p:sldId id="1018" r:id="rId11"/>
    <p:sldId id="971" r:id="rId12"/>
    <p:sldId id="1103" r:id="rId13"/>
    <p:sldId id="1099" r:id="rId14"/>
    <p:sldId id="1010" r:id="rId15"/>
    <p:sldId id="1011" r:id="rId16"/>
    <p:sldId id="1012" r:id="rId17"/>
    <p:sldId id="1013" r:id="rId18"/>
    <p:sldId id="1016" r:id="rId19"/>
    <p:sldId id="1092" r:id="rId20"/>
    <p:sldId id="1093" r:id="rId21"/>
    <p:sldId id="987" r:id="rId22"/>
    <p:sldId id="988" r:id="rId23"/>
    <p:sldId id="989" r:id="rId24"/>
    <p:sldId id="847" r:id="rId25"/>
    <p:sldId id="990" r:id="rId26"/>
    <p:sldId id="991" r:id="rId27"/>
    <p:sldId id="996" r:id="rId28"/>
    <p:sldId id="992" r:id="rId29"/>
    <p:sldId id="997" r:id="rId30"/>
    <p:sldId id="872" r:id="rId31"/>
    <p:sldId id="881" r:id="rId32"/>
    <p:sldId id="948" r:id="rId33"/>
    <p:sldId id="1171" r:id="rId34"/>
    <p:sldId id="1172" r:id="rId35"/>
    <p:sldId id="1173" r:id="rId36"/>
    <p:sldId id="1174" r:id="rId37"/>
    <p:sldId id="1175" r:id="rId38"/>
    <p:sldId id="1065" r:id="rId39"/>
    <p:sldId id="1066" r:id="rId40"/>
    <p:sldId id="1002" r:id="rId41"/>
    <p:sldId id="1003" r:id="rId42"/>
    <p:sldId id="861" r:id="rId43"/>
    <p:sldId id="783" r:id="rId44"/>
    <p:sldId id="1154" r:id="rId45"/>
    <p:sldId id="1180" r:id="rId46"/>
    <p:sldId id="951" r:id="rId47"/>
    <p:sldId id="1008" r:id="rId48"/>
    <p:sldId id="802" r:id="rId49"/>
    <p:sldId id="1100" r:id="rId50"/>
    <p:sldId id="1101" r:id="rId51"/>
    <p:sldId id="1020" r:id="rId52"/>
    <p:sldId id="1157" r:id="rId53"/>
    <p:sldId id="1115" r:id="rId54"/>
    <p:sldId id="1116" r:id="rId55"/>
    <p:sldId id="1117" r:id="rId56"/>
    <p:sldId id="1156" r:id="rId57"/>
    <p:sldId id="1119" r:id="rId58"/>
    <p:sldId id="1120" r:id="rId59"/>
    <p:sldId id="1176" r:id="rId60"/>
    <p:sldId id="1178" r:id="rId61"/>
    <p:sldId id="1121" r:id="rId62"/>
    <p:sldId id="1122" r:id="rId63"/>
    <p:sldId id="1123" r:id="rId64"/>
    <p:sldId id="1155" r:id="rId65"/>
    <p:sldId id="1125" r:id="rId66"/>
    <p:sldId id="1127" r:id="rId67"/>
    <p:sldId id="1181" r:id="rId68"/>
    <p:sldId id="1128" r:id="rId69"/>
    <p:sldId id="1129" r:id="rId70"/>
    <p:sldId id="1130" r:id="rId71"/>
    <p:sldId id="1131" r:id="rId72"/>
    <p:sldId id="1132" r:id="rId73"/>
    <p:sldId id="1133" r:id="rId74"/>
    <p:sldId id="1134" r:id="rId75"/>
    <p:sldId id="1135" r:id="rId76"/>
    <p:sldId id="1136" r:id="rId77"/>
    <p:sldId id="1137" r:id="rId78"/>
    <p:sldId id="1138" r:id="rId79"/>
    <p:sldId id="1139" r:id="rId80"/>
    <p:sldId id="1140" r:id="rId81"/>
    <p:sldId id="1141" r:id="rId82"/>
    <p:sldId id="1142" r:id="rId83"/>
    <p:sldId id="1143" r:id="rId84"/>
    <p:sldId id="1144" r:id="rId85"/>
    <p:sldId id="1145" r:id="rId86"/>
    <p:sldId id="1151" r:id="rId87"/>
    <p:sldId id="1152" r:id="rId88"/>
    <p:sldId id="1153" r:id="rId89"/>
    <p:sldId id="1149" r:id="rId90"/>
    <p:sldId id="1150" r:id="rId91"/>
    <p:sldId id="540" r:id="rId92"/>
    <p:sldId id="541" r:id="rId93"/>
    <p:sldId id="542" r:id="rId94"/>
    <p:sldId id="1069" r:id="rId95"/>
    <p:sldId id="543" r:id="rId96"/>
    <p:sldId id="1071" r:id="rId97"/>
    <p:sldId id="1072" r:id="rId98"/>
    <p:sldId id="1073" r:id="rId99"/>
    <p:sldId id="1079" r:id="rId100"/>
    <p:sldId id="1080" r:id="rId101"/>
    <p:sldId id="1081" r:id="rId102"/>
    <p:sldId id="1082" r:id="rId103"/>
    <p:sldId id="1083" r:id="rId104"/>
    <p:sldId id="1084" r:id="rId105"/>
    <p:sldId id="1085" r:id="rId106"/>
    <p:sldId id="1086" r:id="rId107"/>
    <p:sldId id="1087" r:id="rId108"/>
    <p:sldId id="1088" r:id="rId109"/>
    <p:sldId id="1089" r:id="rId110"/>
    <p:sldId id="1090" r:id="rId111"/>
    <p:sldId id="1110" r:id="rId112"/>
    <p:sldId id="1111" r:id="rId113"/>
    <p:sldId id="1112" r:id="rId114"/>
    <p:sldId id="1113" r:id="rId115"/>
    <p:sldId id="1114" r:id="rId116"/>
    <p:sldId id="1163" r:id="rId117"/>
    <p:sldId id="1164" r:id="rId118"/>
    <p:sldId id="1165" r:id="rId119"/>
    <p:sldId id="1182" r:id="rId1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82" autoAdjust="0"/>
    <p:restoredTop sz="94660"/>
  </p:normalViewPr>
  <p:slideViewPr>
    <p:cSldViewPr>
      <p:cViewPr>
        <p:scale>
          <a:sx n="90" d="100"/>
          <a:sy n="90" d="100"/>
        </p:scale>
        <p:origin x="-260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1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35.xlsx"/><Relationship Id="rId1" Type="http://schemas.openxmlformats.org/officeDocument/2006/relationships/themeOverride" Target="../theme/themeOverride2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7.xlsx"/><Relationship Id="rId1" Type="http://schemas.openxmlformats.org/officeDocument/2006/relationships/themeOverride" Target="../theme/themeOverride3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1.xlsx"/><Relationship Id="rId1" Type="http://schemas.openxmlformats.org/officeDocument/2006/relationships/image" Target="../media/image62.jpeg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Office_Excel58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_____Microsoft_Office_Excel60.xlsx"/><Relationship Id="rId1" Type="http://schemas.openxmlformats.org/officeDocument/2006/relationships/themeOverride" Target="../theme/themeOverride5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4.xlsx"/><Relationship Id="rId1" Type="http://schemas.openxmlformats.org/officeDocument/2006/relationships/image" Target="../media/image62.jpeg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5.xlsx"/><Relationship Id="rId1" Type="http://schemas.openxmlformats.org/officeDocument/2006/relationships/image" Target="../media/image62.jpeg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66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7.xlsx"/><Relationship Id="rId1" Type="http://schemas.openxmlformats.org/officeDocument/2006/relationships/themeOverride" Target="../theme/themeOverride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Office_Excel68.xlsx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9.xlsx"/><Relationship Id="rId1" Type="http://schemas.openxmlformats.org/officeDocument/2006/relationships/themeOverride" Target="../theme/themeOverride8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Office_Excel70.xlsx"/><Relationship Id="rId1" Type="http://schemas.openxmlformats.org/officeDocument/2006/relationships/themeOverride" Target="../theme/themeOverride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Office_Excel71.xlsx"/><Relationship Id="rId1" Type="http://schemas.openxmlformats.org/officeDocument/2006/relationships/themeOverride" Target="../theme/themeOverride10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novo36\&#1088;&#1072;&#1073;&#1086;&#1095;&#1072;&#1103;%20&#1087;&#1072;&#1087;&#1082;&#1072;\&#1076;&#1083;&#1103;%20&#1050;&#1053;\&#1087;&#1088;&#1077;&#1079;&#1077;&#1085;&#1090;&#1072;&#1094;&#1080;&#1103;%202017\&#1055;&#1088;&#1077;&#1079;&#1077;&#1085;&#1090;&#1072;&#1094;&#1080;&#1103;_2016.xlsx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novo36\&#1088;&#1072;&#1073;&#1086;&#1095;&#1072;&#1103;%20&#1087;&#1072;&#1087;&#1082;&#1072;\&#1076;&#1083;&#1103;%20&#1050;&#1053;\&#1087;&#1088;&#1077;&#1079;&#1077;&#1085;&#1090;&#1072;&#1094;&#1080;&#1103;%202017\&#1055;&#1088;&#1077;&#1079;&#1077;&#1085;&#1090;&#1072;&#1094;&#1080;&#1103;_2016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novo36\&#1088;&#1072;&#1073;&#1086;&#1095;&#1072;&#1103;%20&#1087;&#1072;&#1087;&#1082;&#1072;\&#1076;&#1083;&#1103;%20&#1050;&#1053;\&#1087;&#1088;&#1077;&#1079;&#1077;&#1085;&#1090;&#1072;&#1094;&#1080;&#1103;%202017\&#1055;&#1088;&#1077;&#1079;&#1077;&#1085;&#1090;&#1072;&#1094;&#1080;&#1103;_2016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4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novo36\&#1088;&#1072;&#1073;&#1086;&#1095;&#1072;&#1103;%20&#1087;&#1072;&#1087;&#1082;&#1072;\&#1076;&#1083;&#1103;%20&#1087;&#1088;&#1077;&#1079;&#1077;&#1085;&#1090;&#1072;&#1094;&#1080;&#1080;%202017\&#1079;&#1072;&#1088;&#1087;&#1083;&#1072;&#1090;&#1072;_&#1074;&#1088;&#1072;&#1095;&#1077;&#1081;_&#1074;_&#1086;&#1090;&#1076;&#1077;&#1083;&#1077;&#1085;&#1080;&#1103;&#1093;%202017%20&#1075;.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75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6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990566037735894"/>
          <c:y val="3.3391788664644415E-2"/>
          <c:w val="0.77606918238993761"/>
          <c:h val="0.7456340230797442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dLbls>
            <c:dLbl>
              <c:idx val="0"/>
              <c:layout>
                <c:manualLayout>
                  <c:x val="-9.5824543158523554E-2"/>
                  <c:y val="4.0988624962247193E-2"/>
                </c:manualLayout>
              </c:layout>
              <c:showVal val="1"/>
            </c:dLbl>
            <c:dLbl>
              <c:idx val="1"/>
              <c:layout>
                <c:manualLayout>
                  <c:x val="-0.10223047590749269"/>
                  <c:y val="-4.0954378106935467E-2"/>
                </c:manualLayout>
              </c:layout>
              <c:showVal val="1"/>
            </c:dLbl>
            <c:dLbl>
              <c:idx val="2"/>
              <c:layout>
                <c:manualLayout>
                  <c:x val="-7.2036101619373433E-2"/>
                  <c:y val="4.7837775076817912E-2"/>
                </c:manualLayout>
              </c:layout>
              <c:showVal val="1"/>
            </c:dLbl>
            <c:dLbl>
              <c:idx val="3"/>
              <c:layout>
                <c:manualLayout>
                  <c:x val="-0.12989179418610441"/>
                  <c:y val="-4.8631639277652058E-2"/>
                </c:manualLayout>
              </c:layout>
              <c:showVal val="1"/>
            </c:dLbl>
            <c:dLbl>
              <c:idx val="4"/>
              <c:layout>
                <c:manualLayout>
                  <c:x val="-6.4552815332046792E-2"/>
                  <c:y val="5.4926874126014893E-2"/>
                </c:manualLayout>
              </c:layout>
              <c:showVal val="1"/>
            </c:dLbl>
            <c:dLbl>
              <c:idx val="5"/>
              <c:layout>
                <c:manualLayout>
                  <c:x val="-0.10062893081761012"/>
                  <c:y val="-5.8926685878784323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6.45387512005733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113661</c:v>
                </c:pt>
                <c:pt idx="1">
                  <c:v>132076</c:v>
                </c:pt>
                <c:pt idx="2">
                  <c:v>130919</c:v>
                </c:pt>
                <c:pt idx="3">
                  <c:v>153480</c:v>
                </c:pt>
                <c:pt idx="4">
                  <c:v>170657</c:v>
                </c:pt>
                <c:pt idx="5">
                  <c:v>185707</c:v>
                </c:pt>
                <c:pt idx="6">
                  <c:v>201530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ПКПЦ</c:v>
                </c:pt>
              </c:strCache>
            </c:strRef>
          </c:tx>
          <c:dLbls>
            <c:dLbl>
              <c:idx val="0"/>
              <c:layout>
                <c:manualLayout>
                  <c:x val="-9.7542465210716744E-2"/>
                  <c:y val="-4.6495298348660827E-2"/>
                </c:manualLayout>
              </c:layout>
              <c:showVal val="1"/>
            </c:dLbl>
            <c:dLbl>
              <c:idx val="1"/>
              <c:layout>
                <c:manualLayout>
                  <c:x val="-8.3362551379190866E-2"/>
                  <c:y val="-4.3476272342482712E-2"/>
                </c:manualLayout>
              </c:layout>
              <c:showVal val="1"/>
            </c:dLbl>
            <c:dLbl>
              <c:idx val="2"/>
              <c:layout>
                <c:manualLayout>
                  <c:x val="-7.078393502698993E-2"/>
                  <c:y val="-5.7577580727018893E-2"/>
                </c:manualLayout>
              </c:layout>
              <c:showVal val="1"/>
            </c:dLbl>
            <c:dLbl>
              <c:idx val="3"/>
              <c:layout>
                <c:manualLayout>
                  <c:x val="-5.9748427672956114E-2"/>
                  <c:y val="-5.0840671918882932E-2"/>
                </c:manualLayout>
              </c:layout>
              <c:showVal val="1"/>
            </c:dLbl>
            <c:dLbl>
              <c:idx val="4"/>
              <c:layout>
                <c:manualLayout>
                  <c:x val="-4.8421730302580096E-2"/>
                  <c:y val="-5.8021906056236534E-2"/>
                </c:manualLayout>
              </c:layout>
              <c:showVal val="1"/>
            </c:dLbl>
            <c:dLbl>
              <c:idx val="5"/>
              <c:layout>
                <c:manualLayout>
                  <c:x val="-0.10062893081761012"/>
                  <c:y val="3.6478424591628353E-2"/>
                </c:manualLayout>
              </c:layout>
              <c:showVal val="1"/>
            </c:dLbl>
            <c:dLbl>
              <c:idx val="6"/>
              <c:layout>
                <c:manualLayout>
                  <c:x val="-9.4339622641509465E-3"/>
                  <c:y val="-5.05085878961008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#,##0</c:formatCode>
                <c:ptCount val="7"/>
                <c:pt idx="0">
                  <c:v>23246</c:v>
                </c:pt>
                <c:pt idx="1">
                  <c:v>28547</c:v>
                </c:pt>
                <c:pt idx="2">
                  <c:v>32360</c:v>
                </c:pt>
                <c:pt idx="3">
                  <c:v>32307</c:v>
                </c:pt>
                <c:pt idx="4">
                  <c:v>32677</c:v>
                </c:pt>
                <c:pt idx="5">
                  <c:v>33394</c:v>
                </c:pt>
                <c:pt idx="6">
                  <c:v>34746</c:v>
                </c:pt>
              </c:numCache>
            </c:numRef>
          </c:val>
        </c:ser>
        <c:marker val="1"/>
        <c:axId val="176905216"/>
        <c:axId val="176907008"/>
      </c:lineChart>
      <c:catAx>
        <c:axId val="176905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907008"/>
        <c:crosses val="autoZero"/>
        <c:auto val="1"/>
        <c:lblAlgn val="ctr"/>
        <c:lblOffset val="100"/>
      </c:catAx>
      <c:valAx>
        <c:axId val="17690700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905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Распределение эвакуированных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пациентов по </a:t>
            </a:r>
            <a:r>
              <a:rPr lang="ru-RU" dirty="0" smtClean="0">
                <a:solidFill>
                  <a:srgbClr val="0000FF"/>
                </a:solidFill>
              </a:rPr>
              <a:t>профилям</a:t>
            </a:r>
            <a:endParaRPr lang="ru-RU" dirty="0"/>
          </a:p>
        </c:rich>
      </c:tx>
      <c:layout>
        <c:manualLayout>
          <c:xMode val="edge"/>
          <c:yMode val="edge"/>
          <c:x val="0.1071812270780265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профилям:</c:v>
                </c:pt>
              </c:strCache>
            </c:strRef>
          </c:tx>
          <c:explosion val="1"/>
          <c:dLbls>
            <c:dLbl>
              <c:idx val="11"/>
              <c:dLblPos val="in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прочие отделения</c:v>
                </c:pt>
                <c:pt idx="1">
                  <c:v>Нефрология + Диализ</c:v>
                </c:pt>
                <c:pt idx="2">
                  <c:v>Гематология</c:v>
                </c:pt>
                <c:pt idx="3">
                  <c:v>Пульмонология</c:v>
                </c:pt>
                <c:pt idx="4">
                  <c:v>Травматология</c:v>
                </c:pt>
                <c:pt idx="5">
                  <c:v>Торакальная хирургия</c:v>
                </c:pt>
                <c:pt idx="6">
                  <c:v>Общая хирургия</c:v>
                </c:pt>
                <c:pt idx="7">
                  <c:v>Нейрохирургия</c:v>
                </c:pt>
                <c:pt idx="8">
                  <c:v>Сосудистая хирургия</c:v>
                </c:pt>
                <c:pt idx="9">
                  <c:v>Урология</c:v>
                </c:pt>
                <c:pt idx="10">
                  <c:v>Неврология</c:v>
                </c:pt>
                <c:pt idx="11">
                  <c:v>Акушерсто и  гинекология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5.1000000000000004E-2</c:v>
                </c:pt>
                <c:pt idx="1">
                  <c:v>0.20400000000000001</c:v>
                </c:pt>
                <c:pt idx="2">
                  <c:v>1.7000000000000001E-2</c:v>
                </c:pt>
                <c:pt idx="3">
                  <c:v>6.3E-2</c:v>
                </c:pt>
                <c:pt idx="4">
                  <c:v>0.11600000000000002</c:v>
                </c:pt>
                <c:pt idx="5">
                  <c:v>4.5999999999999999E-2</c:v>
                </c:pt>
                <c:pt idx="6">
                  <c:v>0.16200000000000001</c:v>
                </c:pt>
                <c:pt idx="7">
                  <c:v>8.1000000000000003E-2</c:v>
                </c:pt>
                <c:pt idx="8">
                  <c:v>2.1000000000000012E-2</c:v>
                </c:pt>
                <c:pt idx="9">
                  <c:v>1.4E-2</c:v>
                </c:pt>
                <c:pt idx="10">
                  <c:v>7.3999999999999996E-2</c:v>
                </c:pt>
                <c:pt idx="11">
                  <c:v>0.15100000000000036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329110557406525"/>
          <c:y val="2.080371434906789E-2"/>
          <c:w val="0.31522742331346104"/>
          <c:h val="0.979196285650931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800" dirty="0">
                <a:solidFill>
                  <a:schemeClr val="bg1"/>
                </a:solidFill>
              </a:rPr>
              <a:t>Всего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31773</c:v>
                </c:pt>
                <c:pt idx="1">
                  <c:v>37008</c:v>
                </c:pt>
                <c:pt idx="2">
                  <c:v>36835</c:v>
                </c:pt>
                <c:pt idx="3">
                  <c:v>36206</c:v>
                </c:pt>
                <c:pt idx="4">
                  <c:v>39593</c:v>
                </c:pt>
              </c:numCache>
            </c:numRef>
          </c:val>
        </c:ser>
        <c:axId val="184009088"/>
        <c:axId val="184010624"/>
      </c:barChart>
      <c:catAx>
        <c:axId val="184009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4010624"/>
        <c:crosses val="autoZero"/>
        <c:auto val="1"/>
        <c:lblAlgn val="ctr"/>
        <c:lblOffset val="100"/>
      </c:catAx>
      <c:valAx>
        <c:axId val="1840106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400908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800" dirty="0">
                <a:solidFill>
                  <a:schemeClr val="bg1"/>
                </a:solidFill>
              </a:rPr>
              <a:t>всего</a:t>
            </a:r>
          </a:p>
        </c:rich>
      </c:tx>
    </c:title>
    <c:plotArea>
      <c:layout>
        <c:manualLayout>
          <c:layoutTarget val="inner"/>
          <c:xMode val="edge"/>
          <c:yMode val="edge"/>
          <c:x val="0.13027496183686271"/>
          <c:y val="7.451079065441045E-2"/>
          <c:w val="0.84671862464725123"/>
          <c:h val="0.7019932325909303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9.5880053672905436E-3"/>
                  <c:y val="-0.26222047867398268"/>
                </c:manualLayout>
              </c:layout>
              <c:showVal val="1"/>
            </c:dLbl>
            <c:dLbl>
              <c:idx val="1"/>
              <c:layout>
                <c:manualLayout>
                  <c:x val="-3.6126133872849482E-3"/>
                  <c:y val="-0.32888705201960194"/>
                </c:manualLayout>
              </c:layout>
              <c:showVal val="1"/>
            </c:dLbl>
            <c:dLbl>
              <c:idx val="2"/>
              <c:layout>
                <c:manualLayout>
                  <c:x val="-6.2744433599413374E-3"/>
                  <c:y val="-0.3199978722801145"/>
                </c:manualLayout>
              </c:layout>
              <c:showVal val="1"/>
            </c:dLbl>
            <c:dLbl>
              <c:idx val="3"/>
              <c:layout>
                <c:manualLayout>
                  <c:x val="2.0914690003703152E-2"/>
                  <c:y val="-0.32444228717289408"/>
                </c:manualLayout>
              </c:layout>
              <c:showVal val="1"/>
            </c:dLbl>
            <c:dLbl>
              <c:idx val="4"/>
              <c:layout>
                <c:manualLayout>
                  <c:x val="2.6870811803603439E-2"/>
                  <c:y val="-0.3911085105645844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1090657.7150400002</c:v>
                </c:pt>
                <c:pt idx="1">
                  <c:v>1380305.7390000001</c:v>
                </c:pt>
                <c:pt idx="2">
                  <c:v>1440144.1351599998</c:v>
                </c:pt>
                <c:pt idx="3">
                  <c:v>1404642</c:v>
                </c:pt>
                <c:pt idx="4">
                  <c:v>1703508</c:v>
                </c:pt>
              </c:numCache>
            </c:numRef>
          </c:val>
        </c:ser>
        <c:overlap val="100"/>
        <c:axId val="183740288"/>
        <c:axId val="183741824"/>
      </c:barChart>
      <c:catAx>
        <c:axId val="183740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3741824"/>
        <c:crosses val="autoZero"/>
        <c:auto val="1"/>
        <c:lblAlgn val="ctr"/>
        <c:lblOffset val="100"/>
      </c:catAx>
      <c:valAx>
        <c:axId val="1837418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74028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778664819675319"/>
          <c:y val="4.2055359268292666E-2"/>
          <c:w val="0.8698676727909016"/>
          <c:h val="0.721028430855505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dLbls>
            <c:numFmt formatCode="_-* #,##0_р_._-;\-* #,##0_р_._-;_-* &quot;-&quot;_р_._-;_-@_-" sourceLinked="0"/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#,##0_р_.</c:formatCode>
                <c:ptCount val="5"/>
                <c:pt idx="0">
                  <c:v>34326.557613067707</c:v>
                </c:pt>
                <c:pt idx="1">
                  <c:v>37297.496190012971</c:v>
                </c:pt>
                <c:pt idx="2">
                  <c:v>39097.166693633648</c:v>
                </c:pt>
                <c:pt idx="3">
                  <c:v>38796</c:v>
                </c:pt>
                <c:pt idx="4">
                  <c:v>43025</c:v>
                </c:pt>
              </c:numCache>
            </c:numRef>
          </c:val>
        </c:ser>
        <c:axId val="183587584"/>
        <c:axId val="183589120"/>
      </c:barChart>
      <c:catAx>
        <c:axId val="183587584"/>
        <c:scaling>
          <c:orientation val="minMax"/>
        </c:scaling>
        <c:axPos val="b"/>
        <c:tickLblPos val="nextTo"/>
        <c:crossAx val="183589120"/>
        <c:crosses val="autoZero"/>
        <c:auto val="1"/>
        <c:lblAlgn val="ctr"/>
        <c:lblOffset val="100"/>
      </c:catAx>
      <c:valAx>
        <c:axId val="183589120"/>
        <c:scaling>
          <c:orientation val="minMax"/>
        </c:scaling>
        <c:axPos val="l"/>
        <c:majorGridlines/>
        <c:numFmt formatCode="#,##0_р_.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3587584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8.4993559832798674E-2"/>
          <c:y val="4.4861391929189476E-2"/>
          <c:w val="0.61817852629533065"/>
          <c:h val="0.823215523414592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беременность, роды и послеродовый период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18.5</c:v>
                </c:pt>
                <c:pt idx="2">
                  <c:v>21</c:v>
                </c:pt>
                <c:pt idx="3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болезни глаз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18.3</c:v>
                </c:pt>
                <c:pt idx="1">
                  <c:v>19.100000000000001</c:v>
                </c:pt>
                <c:pt idx="2">
                  <c:v>18</c:v>
                </c:pt>
                <c:pt idx="3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новообразования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8.5</c:v>
                </c:pt>
                <c:pt idx="1">
                  <c:v>9.5</c:v>
                </c:pt>
                <c:pt idx="2">
                  <c:v>9.8000000000000007</c:v>
                </c:pt>
                <c:pt idx="3">
                  <c:v>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болезни мочеполовой системы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8.9</c:v>
                </c:pt>
                <c:pt idx="1">
                  <c:v>15</c:v>
                </c:pt>
                <c:pt idx="2">
                  <c:v>15.7</c:v>
                </c:pt>
                <c:pt idx="3">
                  <c:v>15.7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7.8</c:v>
                </c:pt>
                <c:pt idx="2">
                  <c:v>6.8</c:v>
                </c:pt>
                <c:pt idx="3">
                  <c:v>6.6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7.7</c:v>
                </c:pt>
                <c:pt idx="1">
                  <c:v>8</c:v>
                </c:pt>
                <c:pt idx="2">
                  <c:v>7.3</c:v>
                </c:pt>
                <c:pt idx="3">
                  <c:v>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26.2</c:v>
                </c:pt>
                <c:pt idx="1">
                  <c:v>22.1</c:v>
                </c:pt>
                <c:pt idx="2">
                  <c:v>21.4</c:v>
                </c:pt>
                <c:pt idx="3">
                  <c:v>20.3</c:v>
                </c:pt>
              </c:numCache>
            </c:numRef>
          </c:val>
        </c:ser>
        <c:shape val="box"/>
        <c:axId val="187465728"/>
        <c:axId val="187467264"/>
        <c:axId val="0"/>
      </c:bar3DChart>
      <c:catAx>
        <c:axId val="187465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67264"/>
        <c:crosses val="autoZero"/>
        <c:auto val="1"/>
        <c:lblAlgn val="ctr"/>
        <c:lblOffset val="100"/>
      </c:catAx>
      <c:valAx>
        <c:axId val="187467264"/>
        <c:scaling>
          <c:orientation val="minMax"/>
        </c:scaling>
        <c:axPos val="l"/>
        <c:majorGridlines/>
        <c:numFmt formatCode="0%" sourceLinked="1"/>
        <c:tickLblPos val="nextTo"/>
        <c:crossAx val="18746572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400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14739477009815"/>
          <c:y val="3.2937299752561051E-2"/>
          <c:w val="0.27985260522990341"/>
          <c:h val="0.72086669731944364"/>
        </c:manualLayout>
      </c:layout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943800427724312"/>
          <c:y val="3.7739788361676692E-2"/>
          <c:w val="0.76182511908233763"/>
          <c:h val="0.841356515601237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-2.3148148148148147E-2"/>
                  <c:y val="2.8060326608944641E-3"/>
                </c:manualLayout>
              </c:layout>
              <c:showVal val="1"/>
            </c:dLbl>
            <c:dLbl>
              <c:idx val="1"/>
              <c:layout>
                <c:manualLayout>
                  <c:x val="-2.4691358024691412E-2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-1.6975308641975752E-2"/>
                  <c:y val="2.80603266089448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Всего операций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26438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Всего операций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30440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1"/>
              <c:layout>
                <c:manualLayout>
                  <c:x val="3.086419753086502E-3"/>
                  <c:y val="-1.964222862626191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Всего операций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25839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Всего операций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28034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Всего операций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29455</c:v>
                </c:pt>
              </c:numCache>
            </c:numRef>
          </c:val>
        </c:ser>
        <c:axId val="187517952"/>
        <c:axId val="187544320"/>
      </c:barChart>
      <c:catAx>
        <c:axId val="1875179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544320"/>
        <c:crosses val="autoZero"/>
        <c:auto val="1"/>
        <c:lblAlgn val="ctr"/>
        <c:lblOffset val="100"/>
      </c:catAx>
      <c:valAx>
        <c:axId val="187544320"/>
        <c:scaling>
          <c:orientation val="minMax"/>
        </c:scaling>
        <c:axPos val="l"/>
        <c:majorGridlines/>
        <c:numFmt formatCode="#,##0" sourceLinked="1"/>
        <c:tickLblPos val="nextTo"/>
        <c:crossAx val="187517952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685558188282347"/>
          <c:y val="5.1296695502860312E-2"/>
          <c:w val="0.65974601306925906"/>
          <c:h val="0.8385766412166925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</c:v>
                </c:pt>
              </c:strCache>
            </c:strRef>
          </c:tx>
          <c:dLbls>
            <c:dLbl>
              <c:idx val="0"/>
              <c:layout>
                <c:manualLayout>
                  <c:x val="1.7636929230085623E-2"/>
                  <c:y val="2.58533646016548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85,3 %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122350041914545E-2"/>
                  <c:y val="-2.5853364601654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87 %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22350041914545E-2"/>
                  <c:y val="-7.75600938049642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89,1 %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7040</c:v>
                </c:pt>
                <c:pt idx="1">
                  <c:v>8562</c:v>
                </c:pt>
                <c:pt idx="2">
                  <c:v>11223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ВПМ бюджет</c:v>
                </c:pt>
              </c:strCache>
            </c:strRef>
          </c:tx>
          <c:dLbls>
            <c:dLbl>
              <c:idx val="0"/>
              <c:layout>
                <c:manualLayout>
                  <c:x val="8.0167860136753453E-3"/>
                  <c:y val="4.136538336264738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4,2 %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0167860136753453E-3"/>
                  <c:y val="2.32680281414891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033572027350567E-3"/>
                  <c:y val="2.32680281414891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341</c:v>
                </c:pt>
                <c:pt idx="1">
                  <c:v>441</c:v>
                </c:pt>
                <c:pt idx="2">
                  <c:v>519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ВМП ОМС</c:v>
                </c:pt>
              </c:strCache>
            </c:strRef>
          </c:tx>
          <c:dLbls>
            <c:dLbl>
              <c:idx val="0"/>
              <c:layout>
                <c:manualLayout>
                  <c:x val="1.20096504428800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486430800618192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2694902586581304E-3"/>
                  <c:y val="2.58513289036546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6,7%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873</c:v>
                </c:pt>
                <c:pt idx="1">
                  <c:v>846</c:v>
                </c:pt>
                <c:pt idx="2">
                  <c:v>846</c:v>
                </c:pt>
              </c:numCache>
            </c:numRef>
          </c:val>
        </c:ser>
        <c:dLbls>
          <c:showVal val="1"/>
        </c:dLbls>
        <c:overlap val="100"/>
        <c:axId val="189078912"/>
        <c:axId val="189092992"/>
      </c:barChart>
      <c:catAx>
        <c:axId val="189078912"/>
        <c:scaling>
          <c:orientation val="minMax"/>
        </c:scaling>
        <c:axPos val="b"/>
        <c:tickLblPos val="nextTo"/>
        <c:crossAx val="189092992"/>
        <c:crosses val="autoZero"/>
        <c:auto val="1"/>
        <c:lblAlgn val="ctr"/>
        <c:lblOffset val="100"/>
      </c:catAx>
      <c:valAx>
        <c:axId val="189092992"/>
        <c:scaling>
          <c:orientation val="minMax"/>
        </c:scaling>
        <c:axPos val="l"/>
        <c:majorGridlines/>
        <c:numFmt formatCode="General" sourceLinked="1"/>
        <c:tickLblPos val="nextTo"/>
        <c:crossAx val="18907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92625914756067"/>
          <c:y val="0.21719812984686063"/>
          <c:w val="0.17129952661532491"/>
          <c:h val="0.1436110433422790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операций</c:v>
                </c:pt>
              </c:strCache>
            </c:strRef>
          </c:tx>
          <c:dLbls>
            <c:dLbl>
              <c:idx val="2"/>
              <c:layout>
                <c:manualLayout>
                  <c:x val="-1.8518518518518583E-2"/>
                  <c:y val="-1.40301633044724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</c:v>
                </c:pt>
                <c:pt idx="1">
                  <c:v>178</c:v>
                </c:pt>
                <c:pt idx="2">
                  <c:v>304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ИВВ ИА (ВМП + ОМС)</c:v>
                </c:pt>
              </c:strCache>
            </c:strRef>
          </c:tx>
          <c:dLbls>
            <c:dLbl>
              <c:idx val="0"/>
              <c:layout>
                <c:manualLayout>
                  <c:x val="1.8518518518518583E-2"/>
                  <c:y val="-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2.3148148148148077E-2"/>
                  <c:y val="-1.403016330447244E-2"/>
                </c:manualLayout>
              </c:layout>
              <c:showVal val="1"/>
            </c:dLbl>
            <c:dLbl>
              <c:idx val="2"/>
              <c:layout>
                <c:manualLayout>
                  <c:x val="3.3950617283950615E-2"/>
                  <c:y val="-1.683619596536694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136</c:v>
                </c:pt>
                <c:pt idx="1">
                  <c:v>149</c:v>
                </c:pt>
                <c:pt idx="2">
                  <c:v>356</c:v>
                </c:pt>
              </c:numCache>
            </c:numRef>
          </c:val>
        </c:ser>
        <c:dLbls>
          <c:showVal val="1"/>
        </c:dLbls>
        <c:shape val="box"/>
        <c:axId val="191552896"/>
        <c:axId val="191566976"/>
        <c:axId val="0"/>
      </c:bar3DChart>
      <c:catAx>
        <c:axId val="191552896"/>
        <c:scaling>
          <c:orientation val="minMax"/>
        </c:scaling>
        <c:axPos val="b"/>
        <c:tickLblPos val="nextTo"/>
        <c:crossAx val="191566976"/>
        <c:crosses val="autoZero"/>
        <c:auto val="1"/>
        <c:lblAlgn val="ctr"/>
        <c:lblOffset val="100"/>
      </c:catAx>
      <c:valAx>
        <c:axId val="191566976"/>
        <c:scaling>
          <c:orientation val="minMax"/>
        </c:scaling>
        <c:axPos val="l"/>
        <c:majorGridlines/>
        <c:numFmt formatCode="General" sourceLinked="1"/>
        <c:tickLblPos val="nextTo"/>
        <c:crossAx val="1915528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05619022994847"/>
          <c:y val="2.6690058696094952E-2"/>
          <c:w val="0.79196322556010845"/>
          <c:h val="0.605190993760068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2261236062294316E-2"/>
                  <c:y val="-2.4352949794188778E-3"/>
                </c:manualLayout>
              </c:layout>
              <c:showVal val="1"/>
            </c:dLbl>
            <c:dLbl>
              <c:idx val="1"/>
              <c:layout>
                <c:manualLayout>
                  <c:x val="-1.6679563003565885E-2"/>
                  <c:y val="1.8001370192752841E-2"/>
                </c:manualLayout>
              </c:layout>
              <c:showVal val="1"/>
            </c:dLbl>
            <c:dLbl>
              <c:idx val="2"/>
              <c:layout>
                <c:manualLayout>
                  <c:x val="-7.71604938271633E-3"/>
                  <c:y val="-1.0217068457576636E-2"/>
                </c:manualLayout>
              </c:layout>
              <c:showVal val="1"/>
            </c:dLbl>
            <c:dLbl>
              <c:idx val="3"/>
              <c:layout>
                <c:manualLayout>
                  <c:x val="-4.4817613486784523E-3"/>
                  <c:y val="7.524950469383597E-2"/>
                </c:manualLayout>
              </c:layout>
              <c:showVal val="1"/>
            </c:dLbl>
            <c:dLbl>
              <c:idx val="4"/>
              <c:layout>
                <c:manualLayout>
                  <c:x val="-8.9635226973569272E-3"/>
                  <c:y val="2.3515470216823792E-2"/>
                </c:manualLayout>
              </c:layout>
              <c:showVal val="1"/>
            </c:dLbl>
            <c:dLbl>
              <c:idx val="6"/>
              <c:layout>
                <c:manualLayout>
                  <c:x val="-1.4939204495594816E-3"/>
                  <c:y val="2.1163923195141369E-2"/>
                </c:manualLayout>
              </c:layout>
              <c:showVal val="1"/>
            </c:dLbl>
            <c:dLbl>
              <c:idx val="7"/>
              <c:layout>
                <c:manualLayout>
                  <c:x val="-5.9756817982379437E-3"/>
                  <c:y val="2.8218564260188383E-2"/>
                </c:manualLayout>
              </c:layout>
              <c:showVal val="1"/>
            </c:dLbl>
            <c:dLbl>
              <c:idx val="8"/>
              <c:layout>
                <c:manualLayout>
                  <c:x val="-1.1951363596475743E-2"/>
                  <c:y val="9.406188086729506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неврология</c:v>
                </c:pt>
                <c:pt idx="2">
                  <c:v>нефрология</c:v>
                </c:pt>
                <c:pt idx="3">
                  <c:v>эндокринология</c:v>
                </c:pt>
                <c:pt idx="4">
                  <c:v>гематология</c:v>
                </c:pt>
                <c:pt idx="5">
                  <c:v>аллергология</c:v>
                </c:pt>
                <c:pt idx="6">
                  <c:v>гастроэнтерология</c:v>
                </c:pt>
                <c:pt idx="7">
                  <c:v>пульмонология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3532</c:v>
                </c:pt>
                <c:pt idx="1">
                  <c:v>2016</c:v>
                </c:pt>
                <c:pt idx="2">
                  <c:v>1244</c:v>
                </c:pt>
                <c:pt idx="3">
                  <c:v>1198</c:v>
                </c:pt>
                <c:pt idx="4">
                  <c:v>1103</c:v>
                </c:pt>
                <c:pt idx="5">
                  <c:v>1073</c:v>
                </c:pt>
                <c:pt idx="6">
                  <c:v>824</c:v>
                </c:pt>
                <c:pt idx="7">
                  <c:v>770</c:v>
                </c:pt>
                <c:pt idx="8">
                  <c:v>677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2.5332067931738877E-2"/>
                  <c:y val="3.7097598459459064E-2"/>
                </c:manualLayout>
              </c:layout>
              <c:showVal val="1"/>
            </c:dLbl>
            <c:dLbl>
              <c:idx val="1"/>
              <c:layout>
                <c:manualLayout>
                  <c:x val="1.960282419191264E-2"/>
                  <c:y val="1.4188901438702401E-3"/>
                </c:manualLayout>
              </c:layout>
              <c:showVal val="1"/>
            </c:dLbl>
            <c:dLbl>
              <c:idx val="2"/>
              <c:layout>
                <c:manualLayout>
                  <c:x val="1.4939204495594788E-2"/>
                  <c:y val="3.0570111281870951E-2"/>
                </c:manualLayout>
              </c:layout>
              <c:showVal val="1"/>
            </c:dLbl>
            <c:dLbl>
              <c:idx val="4"/>
              <c:layout>
                <c:manualLayout>
                  <c:x val="1.195136359647586E-2"/>
                  <c:y val="3.0570111281870951E-2"/>
                </c:manualLayout>
              </c:layout>
              <c:showVal val="1"/>
            </c:dLbl>
            <c:dLbl>
              <c:idx val="5"/>
              <c:layout>
                <c:manualLayout>
                  <c:x val="2.091488629383265E-2"/>
                  <c:y val="2.1163923195141369E-2"/>
                </c:manualLayout>
              </c:layout>
              <c:showVal val="1"/>
            </c:dLbl>
            <c:dLbl>
              <c:idx val="6"/>
              <c:layout>
                <c:manualLayout>
                  <c:x val="1.195136359647586E-2"/>
                  <c:y val="-7.054641065047146E-3"/>
                </c:manualLayout>
              </c:layout>
              <c:showVal val="1"/>
            </c:dLbl>
            <c:dLbl>
              <c:idx val="7"/>
              <c:layout>
                <c:manualLayout>
                  <c:x val="7.4696022477974133E-3"/>
                  <c:y val="-4.703094043364752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неврология</c:v>
                </c:pt>
                <c:pt idx="2">
                  <c:v>нефрология</c:v>
                </c:pt>
                <c:pt idx="3">
                  <c:v>эндокринология</c:v>
                </c:pt>
                <c:pt idx="4">
                  <c:v>гематология</c:v>
                </c:pt>
                <c:pt idx="5">
                  <c:v>аллергология</c:v>
                </c:pt>
                <c:pt idx="6">
                  <c:v>гастроэнтерология</c:v>
                </c:pt>
                <c:pt idx="7">
                  <c:v>пульмонология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3139</c:v>
                </c:pt>
                <c:pt idx="1">
                  <c:v>2101</c:v>
                </c:pt>
                <c:pt idx="2">
                  <c:v>1164</c:v>
                </c:pt>
                <c:pt idx="3">
                  <c:v>1365</c:v>
                </c:pt>
                <c:pt idx="4">
                  <c:v>987</c:v>
                </c:pt>
                <c:pt idx="5">
                  <c:v>1099</c:v>
                </c:pt>
                <c:pt idx="6">
                  <c:v>908</c:v>
                </c:pt>
                <c:pt idx="7">
                  <c:v>828</c:v>
                </c:pt>
                <c:pt idx="8">
                  <c:v>764</c:v>
                </c:pt>
              </c:numCache>
            </c:numRef>
          </c:val>
        </c:ser>
        <c:axId val="191642240"/>
        <c:axId val="191644032"/>
      </c:barChart>
      <c:catAx>
        <c:axId val="19164224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644032"/>
        <c:crosses val="autoZero"/>
        <c:auto val="1"/>
        <c:lblAlgn val="ctr"/>
        <c:lblOffset val="100"/>
      </c:catAx>
      <c:valAx>
        <c:axId val="191644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64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95885971623176"/>
          <c:y val="9.1524441850598798E-2"/>
          <c:w val="0.10331807629964257"/>
          <c:h val="0.1249901474543824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0864197530865102E-3"/>
                  <c:y val="-3.9284457252522831E-2"/>
                </c:manualLayout>
              </c:layout>
              <c:showVal val="1"/>
            </c:dLbl>
            <c:dLbl>
              <c:idx val="1"/>
              <c:layout>
                <c:manualLayout>
                  <c:x val="2.0061728395061731E-2"/>
                  <c:y val="-4.2090489913419772E-2"/>
                </c:manualLayout>
              </c:layout>
              <c:showVal val="1"/>
            </c:dLbl>
            <c:dLbl>
              <c:idx val="2"/>
              <c:layout>
                <c:manualLayout>
                  <c:x val="3.8580246913580245E-2"/>
                  <c:y val="-5.8926685878784323E-2"/>
                </c:manualLayout>
              </c:layout>
              <c:showVal val="1"/>
            </c:dLbl>
            <c:dLbl>
              <c:idx val="4"/>
              <c:layout>
                <c:manualLayout>
                  <c:x val="9.2592592592594374E-3"/>
                  <c:y val="-5.0508587896100833E-2"/>
                </c:manualLayout>
              </c:layout>
              <c:showVal val="1"/>
            </c:dLbl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1.28</c:v>
                </c:pt>
                <c:pt idx="1">
                  <c:v>1.1700000000000021</c:v>
                </c:pt>
                <c:pt idx="2" formatCode="0.00">
                  <c:v>1</c:v>
                </c:pt>
                <c:pt idx="3">
                  <c:v>0.8</c:v>
                </c:pt>
                <c:pt idx="4" formatCode="0.00">
                  <c:v>1</c:v>
                </c:pt>
              </c:numCache>
            </c:numRef>
          </c:val>
        </c:ser>
        <c:shape val="box"/>
        <c:axId val="191702144"/>
        <c:axId val="191703680"/>
        <c:axId val="0"/>
      </c:bar3DChart>
      <c:catAx>
        <c:axId val="191702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703680"/>
        <c:crosses val="autoZero"/>
        <c:auto val="1"/>
        <c:lblAlgn val="ctr"/>
        <c:lblOffset val="100"/>
      </c:catAx>
      <c:valAx>
        <c:axId val="191703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702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6239150008757406"/>
          <c:y val="9.2068392426745124E-2"/>
          <c:w val="0.69802767791392561"/>
          <c:h val="0.82300655154099378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2.0061849907650451E-2"/>
                  <c:y val="-1.8035300499754325E-2"/>
                </c:manualLayout>
              </c:layout>
              <c:showVal val="1"/>
            </c:dLbl>
            <c:dLbl>
              <c:idx val="1"/>
              <c:layout>
                <c:manualLayout>
                  <c:x val="-2.3148148148148147E-2"/>
                  <c:y val="-5.1529429999298123E-3"/>
                </c:manualLayout>
              </c:layout>
              <c:showVal val="1"/>
            </c:dLbl>
            <c:dLbl>
              <c:idx val="2"/>
              <c:layout>
                <c:manualLayout>
                  <c:x val="-1.2743160194177195E-2"/>
                  <c:y val="7.7294144998947831E-3"/>
                </c:manualLayout>
              </c:layout>
              <c:showVal val="1"/>
            </c:dLbl>
            <c:dLbl>
              <c:idx val="3"/>
              <c:layout>
                <c:manualLayout>
                  <c:x val="-1.0802469135802767E-2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годы</c:v>
                </c:pt>
                <c:pt idx="1">
                  <c:v>диабетологический центр</c:v>
                </c:pt>
                <c:pt idx="2">
                  <c:v>астма-центр</c:v>
                </c:pt>
                <c:pt idx="3">
                  <c:v>центр рассеянного склероза</c:v>
                </c:pt>
                <c:pt idx="4">
                  <c:v>эпилептологический центр</c:v>
                </c:pt>
                <c:pt idx="5">
                  <c:v>центр диагностики и лечения экстрапирамидных расстройств</c:v>
                </c:pt>
                <c:pt idx="6">
                  <c:v>нефрологический центр</c:v>
                </c:pt>
              </c:strCache>
            </c:strRef>
          </c:cat>
          <c:val>
            <c:numRef>
              <c:f>Лист1!$A$2:$G$2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-1.6826949049866827E-2"/>
                  <c:y val="2.0946325994059694E-2"/>
                </c:manualLayout>
              </c:layout>
              <c:showVal val="1"/>
            </c:dLbl>
            <c:dLbl>
              <c:idx val="1"/>
              <c:layout>
                <c:manualLayout>
                  <c:x val="3.0306108018154148E-3"/>
                  <c:y val="2.4058278852646001E-2"/>
                </c:manualLayout>
              </c:layout>
              <c:showVal val="1"/>
            </c:dLbl>
            <c:dLbl>
              <c:idx val="2"/>
              <c:layout>
                <c:manualLayout>
                  <c:x val="2.9566583278049048E-3"/>
                  <c:y val="8.8670113726807224E-3"/>
                </c:manualLayout>
              </c:layout>
              <c:showVal val="1"/>
            </c:dLbl>
            <c:dLbl>
              <c:idx val="4"/>
              <c:layout>
                <c:manualLayout>
                  <c:x val="-3.0493390257530012E-3"/>
                  <c:y val="1.1543930746596041E-2"/>
                </c:manualLayout>
              </c:layout>
              <c:showVal val="1"/>
            </c:dLbl>
            <c:dLbl>
              <c:idx val="5"/>
              <c:layout>
                <c:manualLayout>
                  <c:x val="8.9440475101426851E-3"/>
                  <c:y val="2.6760104029904482E-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годы</c:v>
                </c:pt>
                <c:pt idx="1">
                  <c:v>диабетологический центр</c:v>
                </c:pt>
                <c:pt idx="2">
                  <c:v>астма-центр</c:v>
                </c:pt>
                <c:pt idx="3">
                  <c:v>центр рассеянного склероза</c:v>
                </c:pt>
                <c:pt idx="4">
                  <c:v>эпилептологический центр</c:v>
                </c:pt>
                <c:pt idx="5">
                  <c:v>центр диагностики и лечения экстрапирамидных расстройств</c:v>
                </c:pt>
                <c:pt idx="6">
                  <c:v>нефрологический центр</c:v>
                </c:pt>
              </c:strCache>
            </c:strRef>
          </c:cat>
          <c:val>
            <c:numRef>
              <c:f>Лист1!$A$3:$G$3</c:f>
              <c:numCache>
                <c:formatCode>General</c:formatCode>
                <c:ptCount val="7"/>
                <c:pt idx="0">
                  <c:v>2018</c:v>
                </c:pt>
                <c:pt idx="1">
                  <c:v>11901</c:v>
                </c:pt>
                <c:pt idx="2">
                  <c:v>2324</c:v>
                </c:pt>
                <c:pt idx="3">
                  <c:v>1757</c:v>
                </c:pt>
                <c:pt idx="4">
                  <c:v>1578</c:v>
                </c:pt>
                <c:pt idx="5">
                  <c:v>3239</c:v>
                </c:pt>
                <c:pt idx="6">
                  <c:v>4727</c:v>
                </c:pt>
              </c:numCache>
            </c:numRef>
          </c:val>
        </c:ser>
        <c:ser>
          <c:idx val="2"/>
          <c:order val="2"/>
          <c:dLbls>
            <c:dLbl>
              <c:idx val="0"/>
              <c:layout>
                <c:manualLayout>
                  <c:x val="-2.7113786205798678E-2"/>
                  <c:y val="-1.9808657984418821E-2"/>
                </c:manualLayout>
              </c:layout>
              <c:showVal val="1"/>
            </c:dLbl>
            <c:dLbl>
              <c:idx val="1"/>
              <c:layout>
                <c:manualLayout>
                  <c:x val="-1.1101154739069084E-2"/>
                  <c:y val="-2.292061084300509E-2"/>
                </c:manualLayout>
              </c:layout>
              <c:showVal val="1"/>
            </c:dLbl>
            <c:dLbl>
              <c:idx val="2"/>
              <c:layout>
                <c:manualLayout>
                  <c:x val="2.5895371175390655E-3"/>
                  <c:y val="-2.1414809608768005E-2"/>
                </c:manualLayout>
              </c:layout>
              <c:showVal val="1"/>
            </c:dLbl>
            <c:dLbl>
              <c:idx val="3"/>
              <c:layout>
                <c:manualLayout>
                  <c:x val="7.6004174953305725E-3"/>
                  <c:y val="-2.0712175083798041E-2"/>
                </c:manualLayout>
              </c:layout>
              <c:showVal val="1"/>
            </c:dLbl>
            <c:dLbl>
              <c:idx val="4"/>
              <c:layout>
                <c:manualLayout>
                  <c:x val="-1.295248769639729E-3"/>
                  <c:y val="-1.9641407334231937E-2"/>
                </c:manualLayout>
              </c:layout>
              <c:showVal val="1"/>
            </c:dLbl>
            <c:dLbl>
              <c:idx val="5"/>
              <c:layout>
                <c:manualLayout>
                  <c:x val="1.2235772972627179E-3"/>
                  <c:y val="-1.8938954603446891E-2"/>
                </c:manualLayout>
              </c:layout>
              <c:showVal val="1"/>
            </c:dLbl>
            <c:dLbl>
              <c:idx val="6"/>
              <c:layout>
                <c:manualLayout>
                  <c:x val="-1.7286390799928105E-3"/>
                  <c:y val="-1.79349053197705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годы</c:v>
                </c:pt>
                <c:pt idx="1">
                  <c:v>диабетологический центр</c:v>
                </c:pt>
                <c:pt idx="2">
                  <c:v>астма-центр</c:v>
                </c:pt>
                <c:pt idx="3">
                  <c:v>центр рассеянного склероза</c:v>
                </c:pt>
                <c:pt idx="4">
                  <c:v>эпилептологический центр</c:v>
                </c:pt>
                <c:pt idx="5">
                  <c:v>центр диагностики и лечения экстрапирамидных расстройств</c:v>
                </c:pt>
                <c:pt idx="6">
                  <c:v>нефрологический центр</c:v>
                </c:pt>
              </c:strCache>
            </c:strRef>
          </c:cat>
          <c:val>
            <c:numRef>
              <c:f>Лист1!$A$4:$G$4</c:f>
              <c:numCache>
                <c:formatCode>General</c:formatCode>
                <c:ptCount val="7"/>
                <c:pt idx="0">
                  <c:v>2017</c:v>
                </c:pt>
                <c:pt idx="1">
                  <c:v>12879</c:v>
                </c:pt>
                <c:pt idx="2">
                  <c:v>2325</c:v>
                </c:pt>
                <c:pt idx="3">
                  <c:v>1861</c:v>
                </c:pt>
                <c:pt idx="4">
                  <c:v>2053</c:v>
                </c:pt>
                <c:pt idx="5">
                  <c:v>2516</c:v>
                </c:pt>
                <c:pt idx="6">
                  <c:v>4854</c:v>
                </c:pt>
              </c:numCache>
            </c:numRef>
          </c:val>
        </c:ser>
        <c:ser>
          <c:idx val="3"/>
          <c:order val="3"/>
          <c:dLbls>
            <c:dLbl>
              <c:idx val="0"/>
              <c:layout>
                <c:manualLayout>
                  <c:x val="-4.1209175773265258E-2"/>
                  <c:y val="-1.0172111826693418E-2"/>
                </c:manualLayout>
              </c:layout>
              <c:showVal val="1"/>
            </c:dLbl>
            <c:dLbl>
              <c:idx val="1"/>
              <c:layout>
                <c:manualLayout>
                  <c:x val="-5.0314213977642096E-2"/>
                  <c:y val="-2.2619377878483848E-2"/>
                </c:manualLayout>
              </c:layout>
              <c:showVal val="1"/>
            </c:dLbl>
            <c:dLbl>
              <c:idx val="2"/>
              <c:layout>
                <c:manualLayout>
                  <c:x val="8.9185852548866601E-3"/>
                  <c:y val="3.0917657999578841E-2"/>
                </c:manualLayout>
              </c:layout>
              <c:showVal val="1"/>
            </c:dLbl>
            <c:dLbl>
              <c:idx val="3"/>
              <c:layout>
                <c:manualLayout>
                  <c:x val="2.9728617516288709E-2"/>
                  <c:y val="1.8035300499754322E-2"/>
                </c:manualLayout>
              </c:layout>
              <c:showVal val="1"/>
            </c:dLbl>
            <c:dLbl>
              <c:idx val="4"/>
              <c:layout>
                <c:manualLayout>
                  <c:x val="-2.5269324888845406E-2"/>
                  <c:y val="3.6070600999508644E-2"/>
                </c:manualLayout>
              </c:layout>
              <c:showVal val="1"/>
            </c:dLbl>
            <c:dLbl>
              <c:idx val="5"/>
              <c:layout>
                <c:manualLayout>
                  <c:x val="7.4320373372709324E-3"/>
                  <c:y val="4.63764869993684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годы</c:v>
                </c:pt>
                <c:pt idx="1">
                  <c:v>диабетологический центр</c:v>
                </c:pt>
                <c:pt idx="2">
                  <c:v>астма-центр</c:v>
                </c:pt>
                <c:pt idx="3">
                  <c:v>центр рассеянного склероза</c:v>
                </c:pt>
                <c:pt idx="4">
                  <c:v>эпилептологический центр</c:v>
                </c:pt>
                <c:pt idx="5">
                  <c:v>центр диагностики и лечения экстрапирамидных расстройств</c:v>
                </c:pt>
                <c:pt idx="6">
                  <c:v>нефрологический центр</c:v>
                </c:pt>
              </c:strCache>
            </c:strRef>
          </c:cat>
          <c:val>
            <c:numRef>
              <c:f>Лист1!$A$5:$G$5</c:f>
              <c:numCache>
                <c:formatCode>General</c:formatCode>
                <c:ptCount val="7"/>
              </c:numCache>
            </c:numRef>
          </c:val>
        </c:ser>
        <c:axId val="176853760"/>
        <c:axId val="176855296"/>
      </c:barChart>
      <c:catAx>
        <c:axId val="176853760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855296"/>
        <c:crosses val="autoZero"/>
        <c:auto val="1"/>
        <c:lblAlgn val="ctr"/>
        <c:lblOffset val="100"/>
      </c:catAx>
      <c:valAx>
        <c:axId val="1768552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6853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423598000900454"/>
          <c:y val="5.0078123362153268E-2"/>
          <c:w val="0.75145770829944125"/>
          <c:h val="0.794320610385783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Lbls>
            <c:dLbl>
              <c:idx val="0"/>
              <c:layout>
                <c:manualLayout>
                  <c:x val="-8.7966437210777965E-4"/>
                  <c:y val="-9.3321346607522452E-3"/>
                </c:manualLayout>
              </c:layout>
              <c:showVal val="1"/>
            </c:dLbl>
            <c:dLbl>
              <c:idx val="1"/>
              <c:layout>
                <c:manualLayout>
                  <c:x val="-4.0244687701223494E-3"/>
                  <c:y val="-4.5682743924320927E-3"/>
                </c:manualLayout>
              </c:layout>
              <c:showVal val="1"/>
            </c:dLbl>
            <c:dLbl>
              <c:idx val="2"/>
              <c:layout>
                <c:manualLayout>
                  <c:x val="-3.6329814220620454E-2"/>
                  <c:y val="-1.6118693249574295E-2"/>
                </c:manualLayout>
              </c:layout>
              <c:showVal val="1"/>
            </c:dLbl>
            <c:dLbl>
              <c:idx val="3"/>
              <c:layout>
                <c:manualLayout>
                  <c:x val="-1.3790911307024546E-2"/>
                  <c:y val="-1.951147926308772E-2"/>
                </c:manualLayout>
              </c:layout>
              <c:showVal val="1"/>
            </c:dLbl>
            <c:dLbl>
              <c:idx val="4"/>
              <c:layout>
                <c:manualLayout>
                  <c:x val="-1.4961293401953858E-2"/>
                  <c:y val="-2.7016501479226129E-2"/>
                </c:manualLayout>
              </c:layout>
              <c:showVal val="1"/>
            </c:dLbl>
            <c:dLbl>
              <c:idx val="5"/>
              <c:layout>
                <c:manualLayout>
                  <c:x val="-2.0606475067242346E-2"/>
                  <c:y val="-2.956109098936119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554</c:v>
                </c:pt>
                <c:pt idx="1">
                  <c:v>845</c:v>
                </c:pt>
                <c:pt idx="2">
                  <c:v>1064</c:v>
                </c:pt>
                <c:pt idx="3">
                  <c:v>1064</c:v>
                </c:pt>
                <c:pt idx="4">
                  <c:v>1085</c:v>
                </c:pt>
                <c:pt idx="5">
                  <c:v>1359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ОМС</c:v>
                </c:pt>
              </c:strCache>
            </c:strRef>
          </c:tx>
          <c:dLbls>
            <c:dLbl>
              <c:idx val="0"/>
              <c:layout>
                <c:manualLayout>
                  <c:x val="1.0057160259723766E-2"/>
                  <c:y val="3.0016142617373212E-3"/>
                </c:manualLayout>
              </c:layout>
              <c:showVal val="1"/>
            </c:dLbl>
            <c:dLbl>
              <c:idx val="1"/>
              <c:layout>
                <c:manualLayout>
                  <c:x val="1.1012960923304458E-2"/>
                  <c:y val="-9.4618675368141822E-3"/>
                </c:manualLayout>
              </c:layout>
              <c:showVal val="1"/>
            </c:dLbl>
            <c:dLbl>
              <c:idx val="2"/>
              <c:layout>
                <c:manualLayout>
                  <c:x val="2.0083934286527876E-3"/>
                  <c:y val="-1.1224113543397023E-2"/>
                </c:manualLayout>
              </c:layout>
              <c:showVal val="1"/>
            </c:dLbl>
            <c:dLbl>
              <c:idx val="3"/>
              <c:layout>
                <c:manualLayout>
                  <c:x val="-9.2029315544982411E-4"/>
                  <c:y val="-5.9319494337752056E-3"/>
                </c:manualLayout>
              </c:layout>
              <c:showVal val="1"/>
            </c:dLbl>
            <c:dLbl>
              <c:idx val="5"/>
              <c:layout>
                <c:manualLayout>
                  <c:x val="-8.242521743227451E-3"/>
                  <c:y val="-1.109339410553991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506</c:v>
                </c:pt>
                <c:pt idx="2">
                  <c:v>2543</c:v>
                </c:pt>
                <c:pt idx="3">
                  <c:v>2716</c:v>
                </c:pt>
                <c:pt idx="4">
                  <c:v>2619</c:v>
                </c:pt>
                <c:pt idx="5">
                  <c:v>2628</c:v>
                </c:pt>
              </c:numCache>
            </c:numRef>
          </c:val>
        </c:ser>
        <c:axId val="191807872"/>
        <c:axId val="191809408"/>
      </c:barChart>
      <c:catAx>
        <c:axId val="191807872"/>
        <c:scaling>
          <c:orientation val="minMax"/>
        </c:scaling>
        <c:axPos val="b"/>
        <c:numFmt formatCode="General" sourceLinked="1"/>
        <c:tickLblPos val="nextTo"/>
        <c:crossAx val="191809408"/>
        <c:crosses val="autoZero"/>
        <c:auto val="1"/>
        <c:lblAlgn val="ctr"/>
        <c:lblOffset val="100"/>
      </c:catAx>
      <c:valAx>
        <c:axId val="191809408"/>
        <c:scaling>
          <c:orientation val="minMax"/>
        </c:scaling>
        <c:axPos val="l"/>
        <c:majorGridlines/>
        <c:numFmt formatCode="General" sourceLinked="1"/>
        <c:tickLblPos val="nextTo"/>
        <c:crossAx val="19180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77575233239946"/>
          <c:y val="0.42388096145379822"/>
          <c:w val="0.10700204646157462"/>
          <c:h val="0.2130208892128100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5148242844967534E-2"/>
          <c:y val="4.9206082315063723E-2"/>
          <c:w val="0.49889323753612624"/>
          <c:h val="0.8350164488921225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лабораторные исследования</c:v>
                </c:pt>
              </c:strCache>
            </c:strRef>
          </c:tx>
          <c:dLbls>
            <c:dLbl>
              <c:idx val="0"/>
              <c:layout>
                <c:manualLayout>
                  <c:x val="9.8576492546196909E-2"/>
                  <c:y val="-7.295688680280973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496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146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0156836978102821"/>
                  <c:y val="-0.11461823102888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339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700043327762621"/>
                  <c:y val="-8.4180944751230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1496146</c:v>
                </c:pt>
                <c:pt idx="1">
                  <c:v>1913339</c:v>
                </c:pt>
                <c:pt idx="2">
                  <c:v>1311049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УЗ-исследования</c:v>
                </c:pt>
              </c:strCache>
            </c:strRef>
          </c:tx>
          <c:dLbls>
            <c:dLbl>
              <c:idx val="0"/>
              <c:layout>
                <c:manualLayout>
                  <c:x val="9.6749465544906266E-2"/>
                  <c:y val="5.7013031375124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7679203150071147E-2"/>
                  <c:y val="4.92385270966981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144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962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6749465544906266E-2"/>
                  <c:y val="-8.2928045636544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705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112628</c:v>
                </c:pt>
                <c:pt idx="1">
                  <c:v>144962</c:v>
                </c:pt>
                <c:pt idx="2">
                  <c:v>147705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Функциональная диагностика</c:v>
                </c:pt>
              </c:strCache>
            </c:strRef>
          </c:tx>
          <c:dLbls>
            <c:dLbl>
              <c:idx val="0"/>
              <c:layout>
                <c:manualLayout>
                  <c:x val="7.4073809557818823E-2"/>
                  <c:y val="-1.0366005704568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862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3144071952653956E-2"/>
                  <c:y val="2.85065156875620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484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3144071952653956E-2"/>
                  <c:y val="-3.10980171137041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41862</c:v>
                </c:pt>
                <c:pt idx="1">
                  <c:v>40484</c:v>
                </c:pt>
                <c:pt idx="2">
                  <c:v>43626</c:v>
                </c:pt>
              </c:numCache>
            </c:numRef>
          </c:val>
        </c:ser>
        <c:overlap val="100"/>
        <c:axId val="191907328"/>
        <c:axId val="191908864"/>
      </c:barChart>
      <c:catAx>
        <c:axId val="191907328"/>
        <c:scaling>
          <c:orientation val="minMax"/>
        </c:scaling>
        <c:axPos val="b"/>
        <c:numFmt formatCode="General" sourceLinked="1"/>
        <c:tickLblPos val="nextTo"/>
        <c:crossAx val="191908864"/>
        <c:crosses val="autoZero"/>
        <c:auto val="1"/>
        <c:lblAlgn val="ctr"/>
        <c:lblOffset val="100"/>
      </c:catAx>
      <c:valAx>
        <c:axId val="191908864"/>
        <c:scaling>
          <c:orientation val="minMax"/>
        </c:scaling>
        <c:axPos val="l"/>
        <c:majorGridlines/>
        <c:numFmt formatCode="0%" sourceLinked="1"/>
        <c:tickLblPos val="nextTo"/>
        <c:crossAx val="19190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43323001328511"/>
          <c:y val="9.5189928486803965E-2"/>
          <c:w val="0.23549650759188129"/>
          <c:h val="0.3535158920253993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8165137614678895E-2"/>
          <c:y val="0.11735941320293385"/>
          <c:w val="0.65326424998533938"/>
          <c:h val="0.86721686298184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30510193844679"/>
                  <c:y val="4.587082535696659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CC-4AC2-B9B1-A5320537D074}"/>
                </c:ext>
              </c:extLst>
            </c:dLbl>
            <c:dLbl>
              <c:idx val="1"/>
              <c:layout>
                <c:manualLayout>
                  <c:x val="0.16971544616942097"/>
                  <c:y val="-0.1909072688326655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CC-4AC2-B9B1-A5320537D07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CC-4AC2-B9B1-A5320537D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ФБС</c:v>
                </c:pt>
                <c:pt idx="1">
                  <c:v>ФГС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лапароскопия</c:v>
                </c:pt>
                <c:pt idx="6">
                  <c:v>эндопротезирование пищевода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3519</c:v>
                </c:pt>
                <c:pt idx="1">
                  <c:v>3137</c:v>
                </c:pt>
                <c:pt idx="2">
                  <c:v>867</c:v>
                </c:pt>
                <c:pt idx="3">
                  <c:v>384</c:v>
                </c:pt>
                <c:pt idx="4">
                  <c:v>286</c:v>
                </c:pt>
                <c:pt idx="5">
                  <c:v>101</c:v>
                </c:pt>
                <c:pt idx="6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CC-4AC2-B9B1-A5320537D074}"/>
            </c:ext>
          </c:extLst>
        </c:ser>
        <c:dLbls>
          <c:showVal val="1"/>
        </c:dLbls>
      </c:pie3DChart>
      <c:spPr>
        <a:noFill/>
        <a:ln w="25665">
          <a:noFill/>
        </a:ln>
      </c:spPr>
    </c:plotArea>
    <c:plotVisOnly val="1"/>
    <c:dispBlanksAs val="zero"/>
  </c:chart>
  <c:txPr>
    <a:bodyPr/>
    <a:lstStyle/>
    <a:p>
      <a:pPr>
        <a:defRPr sz="1819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ФБС</c:v>
                </c:pt>
                <c:pt idx="1">
                  <c:v>ФГС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3321</c:v>
                </c:pt>
                <c:pt idx="1">
                  <c:v>3054</c:v>
                </c:pt>
                <c:pt idx="2">
                  <c:v>869</c:v>
                </c:pt>
                <c:pt idx="3">
                  <c:v>374</c:v>
                </c:pt>
                <c:pt idx="4">
                  <c:v>392</c:v>
                </c:pt>
                <c:pt idx="5">
                  <c:v>66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30818954120279"/>
          <c:y val="3.5514839313937833E-2"/>
          <c:w val="0.73225366574844442"/>
          <c:h val="0.828682977483336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поступившие</c:v>
                </c:pt>
              </c:strCache>
            </c:strRef>
          </c:tx>
          <c:dLbls>
            <c:dLbl>
              <c:idx val="0"/>
              <c:layout>
                <c:manualLayout>
                  <c:x val="5.5555166717993227E-3"/>
                  <c:y val="-2.4283282011974026E-2"/>
                </c:manualLayout>
              </c:layout>
              <c:showVal val="1"/>
            </c:dLbl>
            <c:dLbl>
              <c:idx val="1"/>
              <c:layout>
                <c:manualLayout>
                  <c:x val="1.6666550015398508E-2"/>
                  <c:y val="-2.4283282011974026E-2"/>
                </c:manualLayout>
              </c:layout>
              <c:showVal val="1"/>
            </c:dLbl>
            <c:dLbl>
              <c:idx val="2"/>
              <c:layout>
                <c:manualLayout>
                  <c:x val="7.4073555623990969E-3"/>
                  <c:y val="-2.698142445774771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1208</c:v>
                </c:pt>
                <c:pt idx="1">
                  <c:v>1236</c:v>
                </c:pt>
                <c:pt idx="2">
                  <c:v>1234</c:v>
                </c:pt>
                <c:pt idx="3">
                  <c:v>1235</c:v>
                </c:pt>
                <c:pt idx="4">
                  <c:v>1253</c:v>
                </c:pt>
                <c:pt idx="5">
                  <c:v>1405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умершие</c:v>
                </c:pt>
              </c:strCache>
            </c:strRef>
          </c:tx>
          <c:dLbls>
            <c:dLbl>
              <c:idx val="0"/>
              <c:layout>
                <c:manualLayout>
                  <c:x val="3.125E-2"/>
                  <c:y val="-3.2377709349297269E-2"/>
                </c:manualLayout>
              </c:layout>
              <c:showVal val="1"/>
            </c:dLbl>
            <c:dLbl>
              <c:idx val="1"/>
              <c:layout>
                <c:manualLayout>
                  <c:x val="3.5416666666666666E-2"/>
                  <c:y val="-2.9679566903522511E-2"/>
                </c:manualLayout>
              </c:layout>
              <c:showVal val="1"/>
            </c:dLbl>
            <c:dLbl>
              <c:idx val="2"/>
              <c:layout>
                <c:manualLayout>
                  <c:x val="3.5879597226500214E-2"/>
                  <c:y val="-1.888699712042341E-2"/>
                </c:manualLayout>
              </c:layout>
              <c:showVal val="1"/>
            </c:dLbl>
            <c:dLbl>
              <c:idx val="3"/>
              <c:layout>
                <c:manualLayout>
                  <c:x val="2.2222066687197291E-2"/>
                  <c:y val="-2.1585139566198192E-2"/>
                </c:manualLayout>
              </c:layout>
              <c:showVal val="1"/>
            </c:dLbl>
            <c:dLbl>
              <c:idx val="4"/>
              <c:layout>
                <c:manualLayout>
                  <c:x val="4.2592294483794924E-2"/>
                  <c:y val="-5.3962848915495463E-3"/>
                </c:manualLayout>
              </c:layout>
              <c:showVal val="1"/>
            </c:dLbl>
            <c:dLbl>
              <c:idx val="5"/>
              <c:layout>
                <c:manualLayout>
                  <c:x val="4.4444133374394575E-2"/>
                  <c:y val="-5.396284891549546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201</c:v>
                </c:pt>
                <c:pt idx="1">
                  <c:v>205</c:v>
                </c:pt>
                <c:pt idx="2">
                  <c:v>139</c:v>
                </c:pt>
                <c:pt idx="3">
                  <c:v>210</c:v>
                </c:pt>
                <c:pt idx="4">
                  <c:v>185</c:v>
                </c:pt>
                <c:pt idx="5">
                  <c:v>182</c:v>
                </c:pt>
              </c:numCache>
            </c:numRef>
          </c:val>
        </c:ser>
        <c:shape val="box"/>
        <c:axId val="196643072"/>
        <c:axId val="196661248"/>
        <c:axId val="0"/>
      </c:bar3DChart>
      <c:catAx>
        <c:axId val="196643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661248"/>
        <c:crosses val="autoZero"/>
        <c:auto val="1"/>
        <c:lblAlgn val="ctr"/>
        <c:lblOffset val="100"/>
      </c:catAx>
      <c:valAx>
        <c:axId val="196661248"/>
        <c:scaling>
          <c:orientation val="minMax"/>
        </c:scaling>
        <c:axPos val="l"/>
        <c:majorGridlines/>
        <c:numFmt formatCode="General" sourceLinked="1"/>
        <c:tickLblPos val="nextTo"/>
        <c:crossAx val="19664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270960921551448E-2"/>
          <c:y val="2.7281020256706492E-2"/>
          <c:w val="0.89031508214250998"/>
          <c:h val="0.584444260234903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Некорректное заполнение полей реестра счетов</c:v>
                </c:pt>
                <c:pt idx="1">
                  <c:v>Дефекты оформления первичной мед. документации,</c:v>
                </c:pt>
                <c:pt idx="2">
                  <c:v>Невып. качест. необход. пациенту мероп., не повлиявшее на сост. здоров. зас. лица</c:v>
                </c:pt>
                <c:pt idx="3">
                  <c:v>Взимания платы с зас. лиц за оказанную МП, предусмотренную ТП ОМС (искуственные хрусталики,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317</c:v>
                </c:pt>
                <c:pt idx="1">
                  <c:v>31</c:v>
                </c:pt>
                <c:pt idx="2">
                  <c:v>37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Некорректное заполнение полей реестра счетов</c:v>
                </c:pt>
                <c:pt idx="1">
                  <c:v>Дефекты оформления первичной мед. документации,</c:v>
                </c:pt>
                <c:pt idx="2">
                  <c:v>Невып. качест. необход. пациенту мероп., не повлиявшее на сост. здоров. зас. лица</c:v>
                </c:pt>
                <c:pt idx="3">
                  <c:v>Взимания платы с зас. лиц за оказанную МП, предусмотренную ТП ОМС (искуственные хрусталики,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240</c:v>
                </c:pt>
                <c:pt idx="1">
                  <c:v>62</c:v>
                </c:pt>
                <c:pt idx="2">
                  <c:v>32</c:v>
                </c:pt>
                <c:pt idx="3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Некорректное заполнение полей реестра счетов</c:v>
                </c:pt>
                <c:pt idx="1">
                  <c:v>Дефекты оформления первичной мед. документации,</c:v>
                </c:pt>
                <c:pt idx="2">
                  <c:v>Невып. качест. необход. пациенту мероп., не повлиявшее на сост. здоров. зас. лица</c:v>
                </c:pt>
                <c:pt idx="3">
                  <c:v>Взимания платы с зас. лиц за оказанную МП, предусмотренную ТП ОМС (искуственные хрусталики,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117</c:v>
                </c:pt>
                <c:pt idx="1">
                  <c:v>96</c:v>
                </c:pt>
                <c:pt idx="2">
                  <c:v>36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Некорректное заполнение полей реестра счетов</c:v>
                </c:pt>
                <c:pt idx="1">
                  <c:v>Дефекты оформления первичной мед. документации,</c:v>
                </c:pt>
                <c:pt idx="2">
                  <c:v>Невып. качест. необход. пациенту мероп., не повлиявшее на сост. здоров. зас. лица</c:v>
                </c:pt>
                <c:pt idx="3">
                  <c:v>Взимания платы с зас. лиц за оказанную МП, предусмотренную ТП ОМС (искуственные хрусталики,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25</c:v>
                </c:pt>
                <c:pt idx="1">
                  <c:v>79</c:v>
                </c:pt>
                <c:pt idx="2">
                  <c:v>98</c:v>
                </c:pt>
                <c:pt idx="3">
                  <c:v>1</c:v>
                </c:pt>
              </c:numCache>
            </c:numRef>
          </c:val>
        </c:ser>
        <c:axId val="196843776"/>
        <c:axId val="196857856"/>
      </c:barChart>
      <c:catAx>
        <c:axId val="19684377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857856"/>
        <c:crosses val="autoZero"/>
        <c:auto val="1"/>
        <c:lblAlgn val="ctr"/>
        <c:lblOffset val="100"/>
      </c:catAx>
      <c:valAx>
        <c:axId val="196857856"/>
        <c:scaling>
          <c:orientation val="minMax"/>
        </c:scaling>
        <c:axPos val="l"/>
        <c:majorGridlines/>
        <c:numFmt formatCode="General" sourceLinked="1"/>
        <c:tickLblPos val="nextTo"/>
        <c:crossAx val="196843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-1.1138255820929338E-2"/>
                  <c:y val="8.4605492581228875E-2"/>
                </c:manualLayout>
              </c:layout>
              <c:showVal val="1"/>
            </c:dLbl>
            <c:dLbl>
              <c:idx val="4"/>
              <c:layout>
                <c:manualLayout>
                  <c:x val="0.17607960333034881"/>
                  <c:y val="1.617524976666196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организация оказания медицинской помощи</c:v>
                </c:pt>
                <c:pt idx="1">
                  <c:v>качество медицинской помощи</c:v>
                </c:pt>
                <c:pt idx="2">
                  <c:v>прочие</c:v>
                </c:pt>
                <c:pt idx="3">
                  <c:v>благодарности</c:v>
                </c:pt>
                <c:pt idx="4">
                  <c:v>этика и деонтология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0.43600000000000072</c:v>
                </c:pt>
                <c:pt idx="1">
                  <c:v>0.21200000000000024</c:v>
                </c:pt>
                <c:pt idx="2">
                  <c:v>0.28800000000000031</c:v>
                </c:pt>
                <c:pt idx="3">
                  <c:v>3.4000000000000002E-2</c:v>
                </c:pt>
                <c:pt idx="4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093508588757583"/>
          <c:y val="1.6148902493352265E-2"/>
          <c:w val="0.33436746078347729"/>
          <c:h val="0.98385105639650916"/>
        </c:manualLayout>
      </c:layout>
      <c:txPr>
        <a:bodyPr/>
        <a:lstStyle/>
        <a:p>
          <a:pPr>
            <a:defRPr sz="135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119</c:v>
                </c:pt>
                <c:pt idx="2">
                  <c:v>198</c:v>
                </c:pt>
                <c:pt idx="3">
                  <c:v>358</c:v>
                </c:pt>
                <c:pt idx="4">
                  <c:v>452</c:v>
                </c:pt>
              </c:numCache>
            </c:numRef>
          </c:val>
        </c:ser>
        <c:axId val="161524736"/>
        <c:axId val="161526528"/>
      </c:barChart>
      <c:catAx>
        <c:axId val="161524736"/>
        <c:scaling>
          <c:orientation val="minMax"/>
        </c:scaling>
        <c:axPos val="b"/>
        <c:numFmt formatCode="General" sourceLinked="1"/>
        <c:tickLblPos val="nextTo"/>
        <c:crossAx val="161526528"/>
        <c:crosses val="autoZero"/>
        <c:auto val="1"/>
        <c:lblAlgn val="ctr"/>
        <c:lblOffset val="100"/>
      </c:catAx>
      <c:valAx>
        <c:axId val="161526528"/>
        <c:scaling>
          <c:orientation val="minMax"/>
        </c:scaling>
        <c:axPos val="l"/>
        <c:majorGridlines/>
        <c:numFmt formatCode="General" sourceLinked="1"/>
        <c:tickLblPos val="nextTo"/>
        <c:crossAx val="1615247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7278803214409297E-3"/>
          <c:y val="1.4635018676977881E-3"/>
          <c:w val="0.96100312084983219"/>
          <c:h val="0.674553772170706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всего обращений - 452 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6.4830117551901961E-2"/>
                  <c:y val="1.599206037037611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организация оказания медицинской помощи</c:v>
                </c:pt>
                <c:pt idx="1">
                  <c:v>качество медицинской помощи</c:v>
                </c:pt>
                <c:pt idx="2">
                  <c:v>прочие</c:v>
                </c:pt>
                <c:pt idx="3">
                  <c:v>благодарности</c:v>
                </c:pt>
                <c:pt idx="4">
                  <c:v>этика и деонтология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0.66400000000000192</c:v>
                </c:pt>
                <c:pt idx="1">
                  <c:v>0.19</c:v>
                </c:pt>
                <c:pt idx="2">
                  <c:v>9.2000000000000026E-2</c:v>
                </c:pt>
                <c:pt idx="3">
                  <c:v>3.500000000000001E-2</c:v>
                </c:pt>
                <c:pt idx="4">
                  <c:v>1.9000000000000048E-2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92786138760956782"/>
          <c:y val="0.932029492949904"/>
          <c:w val="5.3270687862130434E-2"/>
          <c:h val="1.7035048673619248E-2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МЗ ПК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Росздравнадзор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Следственный комитет, прокуратура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axId val="161648640"/>
        <c:axId val="161650176"/>
      </c:barChart>
      <c:catAx>
        <c:axId val="161648640"/>
        <c:scaling>
          <c:orientation val="minMax"/>
        </c:scaling>
        <c:axPos val="b"/>
        <c:numFmt formatCode="General" sourceLinked="1"/>
        <c:tickLblPos val="nextTo"/>
        <c:crossAx val="161650176"/>
        <c:crosses val="autoZero"/>
        <c:auto val="1"/>
        <c:lblAlgn val="ctr"/>
        <c:lblOffset val="100"/>
      </c:catAx>
      <c:valAx>
        <c:axId val="161650176"/>
        <c:scaling>
          <c:orientation val="minMax"/>
        </c:scaling>
        <c:axPos val="l"/>
        <c:majorGridlines/>
        <c:numFmt formatCode="General" sourceLinked="1"/>
        <c:tickLblPos val="nextTo"/>
        <c:crossAx val="1616486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48</c:v>
                </c:pt>
                <c:pt idx="2">
                  <c:v>95</c:v>
                </c:pt>
                <c:pt idx="3">
                  <c:v>115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marker val="1"/>
        <c:axId val="177744128"/>
        <c:axId val="177758208"/>
      </c:lineChart>
      <c:catAx>
        <c:axId val="177744128"/>
        <c:scaling>
          <c:orientation val="minMax"/>
        </c:scaling>
        <c:axPos val="b"/>
        <c:numFmt formatCode="General" sourceLinked="1"/>
        <c:tickLblPos val="nextTo"/>
        <c:crossAx val="177758208"/>
        <c:crosses val="autoZero"/>
        <c:auto val="1"/>
        <c:lblAlgn val="ctr"/>
        <c:lblOffset val="100"/>
      </c:catAx>
      <c:valAx>
        <c:axId val="177758208"/>
        <c:scaling>
          <c:orientation val="minMax"/>
        </c:scaling>
        <c:axPos val="l"/>
        <c:majorGridlines/>
        <c:numFmt formatCode="General" sourceLinked="1"/>
        <c:tickLblPos val="nextTo"/>
        <c:crossAx val="177744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пролечено больных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 </c:v>
                </c:pt>
                <c:pt idx="4">
                  <c:v>2017 г</c:v>
                </c:pt>
                <c:pt idx="5">
                  <c:v>2018г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6349</c:v>
                </c:pt>
                <c:pt idx="1">
                  <c:v>9190</c:v>
                </c:pt>
                <c:pt idx="2">
                  <c:v>9955</c:v>
                </c:pt>
                <c:pt idx="3">
                  <c:v>9210</c:v>
                </c:pt>
                <c:pt idx="4">
                  <c:v>9375</c:v>
                </c:pt>
                <c:pt idx="5">
                  <c:v>9426</c:v>
                </c:pt>
              </c:numCache>
            </c:numRef>
          </c:val>
        </c:ser>
        <c:dLbls>
          <c:showVal val="1"/>
        </c:dLbls>
        <c:axId val="161697792"/>
        <c:axId val="161699328"/>
      </c:barChart>
      <c:catAx>
        <c:axId val="161697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1699328"/>
        <c:crosses val="autoZero"/>
        <c:auto val="1"/>
        <c:lblAlgn val="ctr"/>
        <c:lblOffset val="100"/>
      </c:catAx>
      <c:valAx>
        <c:axId val="161699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169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3175</c:v>
                </c:pt>
                <c:pt idx="1">
                  <c:v>10063</c:v>
                </c:pt>
                <c:pt idx="2">
                  <c:v>10281</c:v>
                </c:pt>
                <c:pt idx="3">
                  <c:v>10624</c:v>
                </c:pt>
                <c:pt idx="4">
                  <c:v>9499</c:v>
                </c:pt>
                <c:pt idx="5">
                  <c:v>9552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29254</c:v>
                </c:pt>
                <c:pt idx="1">
                  <c:v>23966</c:v>
                </c:pt>
                <c:pt idx="2">
                  <c:v>24792</c:v>
                </c:pt>
                <c:pt idx="3">
                  <c:v>23664</c:v>
                </c:pt>
                <c:pt idx="4">
                  <c:v>19934</c:v>
                </c:pt>
                <c:pt idx="5">
                  <c:v>18256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4967</c:v>
                </c:pt>
                <c:pt idx="1">
                  <c:v>3772</c:v>
                </c:pt>
                <c:pt idx="2">
                  <c:v>2694</c:v>
                </c:pt>
                <c:pt idx="3">
                  <c:v>2192</c:v>
                </c:pt>
                <c:pt idx="4">
                  <c:v>1654</c:v>
                </c:pt>
                <c:pt idx="5">
                  <c:v>1214</c:v>
                </c:pt>
              </c:numCache>
            </c:numRef>
          </c:val>
        </c:ser>
        <c:overlap val="100"/>
        <c:axId val="160499968"/>
        <c:axId val="160514048"/>
      </c:barChart>
      <c:catAx>
        <c:axId val="160499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0514048"/>
        <c:crosses val="autoZero"/>
        <c:auto val="1"/>
        <c:lblAlgn val="ctr"/>
        <c:lblOffset val="100"/>
      </c:catAx>
      <c:valAx>
        <c:axId val="1605140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4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27034254925006E-4"/>
          <c:y val="0"/>
          <c:w val="0.82243483832646869"/>
          <c:h val="0.80368799824292758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 3 ур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0177173028999722E-4"/>
                  <c:y val="1.5107610994042557E-3"/>
                </c:manualLayout>
              </c:layout>
              <c:showVal val="1"/>
            </c:dLbl>
            <c:dLbl>
              <c:idx val="2"/>
              <c:layout>
                <c:manualLayout>
                  <c:x val="-1.4549889088634515E-3"/>
                  <c:y val="6.553488221433347E-3"/>
                </c:manualLayout>
              </c:layout>
              <c:showVal val="1"/>
            </c:dLbl>
            <c:dLbl>
              <c:idx val="3"/>
              <c:layout>
                <c:manualLayout>
                  <c:x val="-2.083772524634841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3.1108300286781612E-3"/>
                  <c:y val="4.77836576031371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7,5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56.7</c:v>
                </c:pt>
                <c:pt idx="1">
                  <c:v>63.9</c:v>
                </c:pt>
                <c:pt idx="2">
                  <c:v>68.900000000000006</c:v>
                </c:pt>
                <c:pt idx="3">
                  <c:v>70.900000000000006</c:v>
                </c:pt>
                <c:pt idx="4">
                  <c:v>67.5</c:v>
                </c:pt>
                <c:pt idx="5">
                  <c:v>70.8</c:v>
                </c:pt>
                <c:pt idx="6" formatCode="_-* #,##0_р_._-;\-* #,##0_р_._-;_-* &quot;-&quot;??_р_._-;_-@_-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 2 ур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8918420704114249E-3"/>
                  <c:y val="1.007174066269397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80815592852E-3"/>
                  <c:y val="7.439291809106854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660779656255491E-2"/>
                  <c:y val="2.38772880364252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774866153531138E-2"/>
                  <c:y val="-1.43263728218554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33.700000000000003</c:v>
                </c:pt>
                <c:pt idx="1">
                  <c:v>27.5</c:v>
                </c:pt>
                <c:pt idx="2">
                  <c:v>23.2</c:v>
                </c:pt>
                <c:pt idx="3">
                  <c:v>25</c:v>
                </c:pt>
                <c:pt idx="4">
                  <c:v>29</c:v>
                </c:pt>
                <c:pt idx="5">
                  <c:v>26.7</c:v>
                </c:pt>
                <c:pt idx="6" formatCode="_-* #,##0_р_._-;\-* #,##0_р_._-;_-* &quot;-&quot;??_р_._-;_-@_-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 1 ур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2.7090991589129271E-3"/>
                  <c:y val="5.652377422545036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671223389833E-3"/>
                  <c:y val="6.84987642538810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148148148148147E-3"/>
                  <c:y val="2.30594559929347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9.6</c:v>
                </c:pt>
                <c:pt idx="1">
                  <c:v>8.6</c:v>
                </c:pt>
                <c:pt idx="2">
                  <c:v>7.9</c:v>
                </c:pt>
                <c:pt idx="3">
                  <c:v>4.0999999999999996</c:v>
                </c:pt>
                <c:pt idx="4">
                  <c:v>3.5</c:v>
                </c:pt>
                <c:pt idx="5">
                  <c:v>2.5</c:v>
                </c:pt>
                <c:pt idx="6" formatCode="_-* #,##0_р_._-;\-* #,##0_р_._-;_-* &quot;-&quot;??_р_._-;_-@_-">
                  <c:v>4</c:v>
                </c:pt>
              </c:numCache>
            </c:numRef>
          </c:val>
        </c:ser>
        <c:dLbls>
          <c:showVal val="1"/>
        </c:dLbls>
        <c:overlap val="100"/>
        <c:axId val="160589312"/>
        <c:axId val="160590848"/>
      </c:barChart>
      <c:catAx>
        <c:axId val="160589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0590848"/>
        <c:crosses val="autoZero"/>
        <c:auto val="1"/>
        <c:lblAlgn val="ctr"/>
        <c:lblOffset val="100"/>
      </c:catAx>
      <c:valAx>
        <c:axId val="1605908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589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556509681671003E-3"/>
                  <c:y val="-1.89936160939382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22389194292464E-2"/>
                  <c:y val="-3.5273858460171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422603872668287E-2"/>
                  <c:y val="-4.34139796432875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11301936334142E-2"/>
                  <c:y val="-4.07006059155821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011516614710431E-2"/>
                  <c:y val="3.79872321878768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77825484083547E-2"/>
                  <c:y val="3.52738584601714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122389194292684E-2"/>
                  <c:y val="-2.71337372770550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8.7000000000000011</c:v>
                </c:pt>
                <c:pt idx="1">
                  <c:v>8.4</c:v>
                </c:pt>
                <c:pt idx="2">
                  <c:v>7.5</c:v>
                </c:pt>
                <c:pt idx="3">
                  <c:v>5.9</c:v>
                </c:pt>
                <c:pt idx="4">
                  <c:v>5.7</c:v>
                </c:pt>
                <c:pt idx="5">
                  <c:v>5.2</c:v>
                </c:pt>
                <c:pt idx="6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833691130626541E-2"/>
                  <c:y val="4.61273533709926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22389194292464E-2"/>
                  <c:y val="4.88407270986984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422603872668287E-2"/>
                  <c:y val="4.34139796432875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11301936334142E-2"/>
                  <c:y val="-3.25604847324656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9445637102088899E-3"/>
                  <c:y val="-2.44203635493492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6673822612542E-3"/>
                  <c:y val="-8.140121183116336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8.5</c:v>
                </c:pt>
                <c:pt idx="1">
                  <c:v>8.2000000000000011</c:v>
                </c:pt>
                <c:pt idx="2">
                  <c:v>7.4</c:v>
                </c:pt>
                <c:pt idx="3">
                  <c:v>6.5</c:v>
                </c:pt>
                <c:pt idx="4">
                  <c:v>6</c:v>
                </c:pt>
                <c:pt idx="5">
                  <c:v>5.5</c:v>
                </c:pt>
                <c:pt idx="6">
                  <c:v>5.0999999999999996</c:v>
                </c:pt>
              </c:numCache>
            </c:numRef>
          </c:val>
        </c:ser>
        <c:marker val="1"/>
        <c:axId val="160642560"/>
        <c:axId val="160644096"/>
      </c:lineChart>
      <c:catAx>
        <c:axId val="16064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644096"/>
        <c:crosses val="autoZero"/>
        <c:auto val="1"/>
        <c:lblAlgn val="ctr"/>
        <c:lblOffset val="100"/>
      </c:catAx>
      <c:valAx>
        <c:axId val="160644096"/>
        <c:scaling>
          <c:orientation val="minMax"/>
          <c:max val="9"/>
          <c:min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6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392942450838961E-2"/>
          <c:y val="2.4412282960719536E-2"/>
          <c:w val="0.76491269488575342"/>
          <c:h val="0.8700689431240220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598213567959492E-2"/>
                  <c:y val="-6.86590652897094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42346965965307E-2"/>
                  <c:y val="-2.41825443159405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</c:v>
                </c:pt>
                <c:pt idx="1">
                  <c:v>5.5</c:v>
                </c:pt>
                <c:pt idx="2">
                  <c:v>5.0999999999999996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ln w="28575" cap="rnd">
              <a:solidFill>
                <a:srgbClr val="06845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455393845128333E-2"/>
                  <c:y val="2.8454197703649202E-2"/>
                </c:manualLayout>
              </c:layout>
              <c:showVal val="1"/>
            </c:dLbl>
            <c:dLbl>
              <c:idx val="1"/>
              <c:layout>
                <c:manualLayout>
                  <c:x val="1.3227696922564158E-2"/>
                  <c:y val="-1.1855915709853821E-2"/>
                </c:manualLayout>
              </c:layout>
              <c:showVal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5.7</c:v>
                </c:pt>
                <c:pt idx="1">
                  <c:v>5.3</c:v>
                </c:pt>
                <c:pt idx="2">
                  <c:v>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ПК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2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2201593680196768E-2"/>
                  <c:y val="-3.8487376140626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138841054697631E-2"/>
                  <c:y val="8.11379662642252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106673332592708E-2"/>
                  <c:y val="-5.216602912335691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5.8</c:v>
                </c:pt>
                <c:pt idx="1">
                  <c:v>5.2</c:v>
                </c:pt>
                <c:pt idx="2">
                  <c:v>4.7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Кировская обл.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376243651337746E-2"/>
                  <c:y val="3.92655700068076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150807317705441E-3"/>
                  <c:y val="5.2545231718738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5</c:v>
                </c:pt>
                <c:pt idx="1">
                  <c:v>4.0999999999999996</c:v>
                </c:pt>
                <c:pt idx="2">
                  <c:v>4.5</c:v>
                </c:pt>
              </c:numCache>
            </c:numRef>
          </c:val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Свердловская обл.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215260034929104E-3"/>
                  <c:y val="4.17197796736036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243500722142051E-3"/>
                  <c:y val="2.04373581957798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5.8</c:v>
                </c:pt>
                <c:pt idx="1">
                  <c:v>4.8</c:v>
                </c:pt>
                <c:pt idx="2">
                  <c:v>4.5999999999999996</c:v>
                </c:pt>
              </c:numCache>
            </c:numRef>
          </c:val>
        </c:ser>
        <c:marker val="1"/>
        <c:axId val="162187904"/>
        <c:axId val="162226560"/>
      </c:lineChart>
      <c:catAx>
        <c:axId val="162187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226560"/>
        <c:crosses val="autoZero"/>
        <c:auto val="1"/>
        <c:lblAlgn val="ctr"/>
        <c:lblOffset val="100"/>
      </c:catAx>
      <c:valAx>
        <c:axId val="162226560"/>
        <c:scaling>
          <c:orientation val="minMax"/>
          <c:max val="6.5"/>
          <c:min val="4"/>
        </c:scaling>
        <c:axPos val="l"/>
        <c:numFmt formatCode="0.0" sourceLinked="1"/>
        <c:tickLblPos val="nextTo"/>
        <c:crossAx val="162187904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12404177313665"/>
          <c:y val="2.8483300256682286E-2"/>
          <c:w val="0.19654158797170684"/>
          <c:h val="0.4372022401616790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недоношенные дети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054046397282221E-3"/>
                  <c:y val="-1.066861509481525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162139191847134E-3"/>
                  <c:y val="1.21175967012658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162139191847134E-3"/>
                  <c:y val="1.499694951240747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162139191847134E-3"/>
                  <c:y val="8.823960164030463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054046397282221E-3"/>
                  <c:y val="1.730504390436518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107824622047011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456499368922621E-3"/>
                  <c:y val="7.90910585064907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  <c:pt idx="6">
                  <c:v>2018г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506</c:v>
                </c:pt>
                <c:pt idx="1">
                  <c:v>604</c:v>
                </c:pt>
                <c:pt idx="2">
                  <c:v>837</c:v>
                </c:pt>
                <c:pt idx="3">
                  <c:v>1012</c:v>
                </c:pt>
                <c:pt idx="4">
                  <c:v>757</c:v>
                </c:pt>
                <c:pt idx="5">
                  <c:v>817</c:v>
                </c:pt>
                <c:pt idx="6">
                  <c:v>782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новорожденных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  <c:pt idx="6">
                  <c:v>2018г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3177</c:v>
                </c:pt>
                <c:pt idx="1">
                  <c:v>3246</c:v>
                </c:pt>
                <c:pt idx="2">
                  <c:v>4650</c:v>
                </c:pt>
                <c:pt idx="3">
                  <c:v>5241</c:v>
                </c:pt>
                <c:pt idx="4">
                  <c:v>4820</c:v>
                </c:pt>
                <c:pt idx="5">
                  <c:v>4644</c:v>
                </c:pt>
                <c:pt idx="6">
                  <c:v>4793</c:v>
                </c:pt>
              </c:numCache>
            </c:numRef>
          </c:val>
        </c:ser>
        <c:dLbls>
          <c:showVal val="1"/>
        </c:dLbls>
        <c:axId val="162267520"/>
        <c:axId val="162269056"/>
      </c:barChart>
      <c:catAx>
        <c:axId val="162267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269056"/>
        <c:crosses val="autoZero"/>
        <c:auto val="1"/>
        <c:lblAlgn val="ctr"/>
        <c:lblOffset val="100"/>
      </c:catAx>
      <c:valAx>
        <c:axId val="1622690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226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94672812279689"/>
          <c:y val="3.0183553968662845E-3"/>
          <c:w val="0.87347757368754664"/>
          <c:h val="0.8397369802659425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3уровень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01887066501397E-2"/>
                  <c:y val="-1.5250731538292051E-3"/>
                </c:manualLayout>
              </c:layout>
              <c:showVal val="1"/>
            </c:dLbl>
            <c:dLbl>
              <c:idx val="1"/>
              <c:layout>
                <c:manualLayout>
                  <c:x val="-1.4981991581772288E-2"/>
                  <c:y val="-9.454782753541824E-17"/>
                </c:manualLayout>
              </c:layout>
              <c:showVal val="1"/>
            </c:dLbl>
            <c:dLbl>
              <c:idx val="3"/>
              <c:layout>
                <c:manualLayout>
                  <c:x val="-2.0356437277107941E-3"/>
                  <c:y val="-3.1677699366743383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3338</c:v>
                </c:pt>
                <c:pt idx="1">
                  <c:v>3714</c:v>
                </c:pt>
                <c:pt idx="2">
                  <c:v>3854</c:v>
                </c:pt>
                <c:pt idx="3">
                  <c:v>3935</c:v>
                </c:pt>
                <c:pt idx="4">
                  <c:v>3809</c:v>
                </c:pt>
                <c:pt idx="5">
                  <c:v>3770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9444444444446106E-3"/>
                  <c:y val="-2.806032660894488E-3"/>
                </c:manualLayout>
              </c:layout>
              <c:showVal val="1"/>
            </c:dLbl>
            <c:dLbl>
              <c:idx val="3"/>
              <c:layout>
                <c:manualLayout>
                  <c:x val="-9.5339946429460268E-3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4570</c:v>
                </c:pt>
                <c:pt idx="1">
                  <c:v>4983</c:v>
                </c:pt>
                <c:pt idx="2">
                  <c:v>5379</c:v>
                </c:pt>
                <c:pt idx="3">
                  <c:v>5147</c:v>
                </c:pt>
                <c:pt idx="4">
                  <c:v>4519</c:v>
                </c:pt>
                <c:pt idx="5">
                  <c:v>4177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2722383565754419E-2"/>
                  <c:y val="-2.8737620443837876E-3"/>
                </c:manualLayout>
              </c:layout>
              <c:showVal val="1"/>
            </c:dLbl>
            <c:dLbl>
              <c:idx val="3"/>
              <c:layout>
                <c:manualLayout>
                  <c:x val="8.171995408239428E-3"/>
                  <c:y val="1.031442761017960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1376</c:v>
                </c:pt>
                <c:pt idx="1">
                  <c:v>760</c:v>
                </c:pt>
                <c:pt idx="2">
                  <c:v>385</c:v>
                </c:pt>
                <c:pt idx="3">
                  <c:v>247</c:v>
                </c:pt>
                <c:pt idx="4">
                  <c:v>185</c:v>
                </c:pt>
                <c:pt idx="5">
                  <c:v>117</c:v>
                </c:pt>
              </c:numCache>
            </c:numRef>
          </c:val>
        </c:ser>
        <c:dLbls>
          <c:showVal val="1"/>
        </c:dLbls>
        <c:overlap val="100"/>
        <c:axId val="162493568"/>
        <c:axId val="162495104"/>
      </c:barChart>
      <c:catAx>
        <c:axId val="162493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2495104"/>
        <c:crosses val="autoZero"/>
        <c:auto val="1"/>
        <c:lblAlgn val="ctr"/>
        <c:lblOffset val="100"/>
      </c:catAx>
      <c:valAx>
        <c:axId val="1624951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2493568"/>
        <c:crosses val="autoZero"/>
        <c:crossBetween val="between"/>
        <c:majorUnit val="0.2"/>
      </c:valAx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0.45</c:v>
                </c:pt>
                <c:pt idx="1">
                  <c:v>0.4</c:v>
                </c:pt>
                <c:pt idx="2">
                  <c:v>0.4</c:v>
                </c:pt>
                <c:pt idx="3">
                  <c:v>0.39000000000000107</c:v>
                </c:pt>
                <c:pt idx="4">
                  <c:v>0.42000000000000032</c:v>
                </c:pt>
                <c:pt idx="5">
                  <c:v>0.41000000000000031</c:v>
                </c:pt>
              </c:numCache>
            </c:numRef>
          </c:val>
        </c:ser>
        <c:dLbls>
          <c:showVal val="1"/>
        </c:dLbls>
        <c:marker val="1"/>
        <c:axId val="162411264"/>
        <c:axId val="162412800"/>
      </c:lineChart>
      <c:catAx>
        <c:axId val="162411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12800"/>
        <c:crosses val="autoZero"/>
        <c:auto val="1"/>
        <c:lblAlgn val="ctr"/>
        <c:lblOffset val="100"/>
      </c:catAx>
      <c:valAx>
        <c:axId val="16241280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24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297363969714381E-2"/>
          <c:y val="2.5195613185836494E-2"/>
          <c:w val="0.91940527206057521"/>
          <c:h val="0.8859969665206280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9.0000000000000024E-2</c:v>
                </c:pt>
                <c:pt idx="1">
                  <c:v>8.6000000000000021E-2</c:v>
                </c:pt>
                <c:pt idx="2">
                  <c:v>7.5999999999999998E-2</c:v>
                </c:pt>
                <c:pt idx="3">
                  <c:v>5.9000000000000226E-2</c:v>
                </c:pt>
                <c:pt idx="4">
                  <c:v>5.3000000000000012E-2</c:v>
                </c:pt>
              </c:numCache>
            </c:numRef>
          </c:val>
        </c:ser>
        <c:dLbls>
          <c:showVal val="1"/>
        </c:dLbls>
        <c:marker val="1"/>
        <c:axId val="162474240"/>
        <c:axId val="162545664"/>
      </c:lineChart>
      <c:catAx>
        <c:axId val="162474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2545664"/>
        <c:crossesAt val="0.05"/>
        <c:auto val="1"/>
        <c:lblAlgn val="ctr"/>
        <c:lblOffset val="100"/>
      </c:catAx>
      <c:valAx>
        <c:axId val="162545664"/>
        <c:scaling>
          <c:orientation val="minMax"/>
          <c:min val="0.05"/>
        </c:scaling>
        <c:axPos val="l"/>
        <c:numFmt formatCode="0.0%" sourceLinked="1"/>
        <c:tickLblPos val="nextTo"/>
        <c:crossAx val="162474240"/>
        <c:crosses val="autoZero"/>
        <c:crossBetween val="between"/>
      </c:valAx>
      <c:spPr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368512501743201"/>
          <c:y val="3.0921700671462292E-2"/>
          <c:w val="0.81523735155751043"/>
          <c:h val="0.8505977622883822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500-999 мл.</c:v>
                </c:pt>
              </c:strCache>
            </c:strRef>
          </c:tx>
          <c:dLbls>
            <c:dLbl>
              <c:idx val="1"/>
              <c:layout>
                <c:manualLayout>
                  <c:x val="-1.9117393311947121E-2"/>
                  <c:y val="-8.812047292476928E-3"/>
                </c:manualLayout>
              </c:layout>
              <c:showVal val="1"/>
            </c:dLbl>
            <c:dLbl>
              <c:idx val="2"/>
              <c:layout>
                <c:manualLayout>
                  <c:x val="-2.0553854379313698E-3"/>
                  <c:y val="-3.0236659027039212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0.76000000000000223</c:v>
                </c:pt>
                <c:pt idx="1">
                  <c:v>0.79</c:v>
                </c:pt>
                <c:pt idx="2">
                  <c:v>0.69000000000000061</c:v>
                </c:pt>
                <c:pt idx="3">
                  <c:v>0.76000000000000223</c:v>
                </c:pt>
                <c:pt idx="4" formatCode="0.0%">
                  <c:v>0.81100000000000005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1000-1999 мл.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0.19</c:v>
                </c:pt>
                <c:pt idx="1">
                  <c:v>0.18000000000000024</c:v>
                </c:pt>
                <c:pt idx="2">
                  <c:v>0.25</c:v>
                </c:pt>
                <c:pt idx="3">
                  <c:v>0.2</c:v>
                </c:pt>
                <c:pt idx="4" formatCode="0.0%">
                  <c:v>0.15300000000000041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2000 мл. и более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0.05</c:v>
                </c:pt>
                <c:pt idx="1">
                  <c:v>4.0000000000000022E-2</c:v>
                </c:pt>
                <c:pt idx="2">
                  <c:v>0.05</c:v>
                </c:pt>
                <c:pt idx="3">
                  <c:v>4.0000000000000022E-2</c:v>
                </c:pt>
                <c:pt idx="4" formatCode="0.0%">
                  <c:v>3.5999999999999997E-2</c:v>
                </c:pt>
              </c:numCache>
            </c:numRef>
          </c:val>
        </c:ser>
        <c:gapWidth val="100"/>
        <c:overlap val="100"/>
        <c:axId val="162592256"/>
        <c:axId val="162593792"/>
      </c:barChart>
      <c:catAx>
        <c:axId val="162592256"/>
        <c:scaling>
          <c:orientation val="minMax"/>
        </c:scaling>
        <c:axPos val="b"/>
        <c:numFmt formatCode="General" sourceLinked="0"/>
        <c:tickLblPos val="nextTo"/>
        <c:crossAx val="162593792"/>
        <c:crosses val="autoZero"/>
        <c:auto val="1"/>
        <c:lblAlgn val="ctr"/>
        <c:lblOffset val="100"/>
      </c:catAx>
      <c:valAx>
        <c:axId val="162593792"/>
        <c:scaling>
          <c:orientation val="minMax"/>
        </c:scaling>
        <c:delete val="1"/>
        <c:axPos val="l"/>
        <c:numFmt formatCode="0%" sourceLinked="1"/>
        <c:tickLblPos val="none"/>
        <c:crossAx val="162592256"/>
        <c:crosses val="autoZero"/>
        <c:crossBetween val="between"/>
      </c:valAx>
    </c:plotArea>
    <c:legend>
      <c:legendPos val="b"/>
    </c:legend>
    <c:plotVisOnly val="1"/>
    <c:dispBlanksAs val="zero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Принято пациентов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666</c:v>
                </c:pt>
                <c:pt idx="1">
                  <c:v>5978</c:v>
                </c:pt>
                <c:pt idx="2">
                  <c:v>16951</c:v>
                </c:pt>
                <c:pt idx="3">
                  <c:v>17339</c:v>
                </c:pt>
              </c:numCache>
            </c:numRef>
          </c:val>
        </c:ser>
        <c:marker val="1"/>
        <c:axId val="177795072"/>
        <c:axId val="177796608"/>
      </c:lineChart>
      <c:catAx>
        <c:axId val="177795072"/>
        <c:scaling>
          <c:orientation val="minMax"/>
        </c:scaling>
        <c:axPos val="b"/>
        <c:numFmt formatCode="General" sourceLinked="1"/>
        <c:tickLblPos val="nextTo"/>
        <c:crossAx val="177796608"/>
        <c:crosses val="autoZero"/>
        <c:auto val="1"/>
        <c:lblAlgn val="ctr"/>
        <c:lblOffset val="100"/>
      </c:catAx>
      <c:valAx>
        <c:axId val="177796608"/>
        <c:scaling>
          <c:orientation val="minMax"/>
        </c:scaling>
        <c:axPos val="l"/>
        <c:majorGridlines/>
        <c:numFmt formatCode="General" sourceLinked="1"/>
        <c:tickLblPos val="nextTo"/>
        <c:crossAx val="177795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Массивная кровопотеря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13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Экстирпация матки + НАМ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axId val="162633216"/>
        <c:axId val="162634752"/>
      </c:barChart>
      <c:catAx>
        <c:axId val="16263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34752"/>
        <c:crosses val="autoZero"/>
        <c:auto val="1"/>
        <c:lblAlgn val="ctr"/>
        <c:lblOffset val="100"/>
      </c:catAx>
      <c:valAx>
        <c:axId val="1626347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26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Послеродовые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</a:t>
            </a:r>
          </a:p>
        </c:rich>
      </c:tx>
      <c:layout>
        <c:manualLayout>
          <c:xMode val="edge"/>
          <c:yMode val="edge"/>
          <c:x val="0.30088521910264021"/>
          <c:y val="1.753742237372661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Послеродовые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Кровотечения</c:v>
                </c:pt>
                <c:pt idx="1">
                  <c:v>Сепсис</c:v>
                </c:pt>
                <c:pt idx="2">
                  <c:v>Hellp</c:v>
                </c:pt>
                <c:pt idx="3">
                  <c:v>Остр. хир.пат.</c:v>
                </c:pt>
                <c:pt idx="4">
                  <c:v>ЭГП</c:v>
                </c:pt>
                <c:pt idx="5">
                  <c:v>Пост.реан.болезнь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Беременные</a:t>
            </a:r>
            <a:br>
              <a:rPr lang="ru-RU" dirty="0" smtClean="0"/>
            </a:br>
            <a:r>
              <a:rPr lang="ru-RU" dirty="0" smtClean="0"/>
              <a:t>17человек</a:t>
            </a:r>
            <a:endParaRPr lang="ru-RU" dirty="0"/>
          </a:p>
        </c:rich>
      </c:tx>
      <c:layout>
        <c:manualLayout>
          <c:xMode val="edge"/>
          <c:yMode val="edge"/>
          <c:x val="0.50381426056254952"/>
          <c:y val="2.0987990278146418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Беременные, 17человек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Кровотечения</c:v>
                </c:pt>
                <c:pt idx="1">
                  <c:v>Сепсис</c:v>
                </c:pt>
                <c:pt idx="2">
                  <c:v>Hellp</c:v>
                </c:pt>
                <c:pt idx="3">
                  <c:v>Остр. хир.пат.</c:v>
                </c:pt>
                <c:pt idx="4">
                  <c:v>ЭГП</c:v>
                </c:pt>
                <c:pt idx="5">
                  <c:v>Пост.реан. болезнь</c:v>
                </c:pt>
                <c:pt idx="6">
                  <c:v>ДТП,сочет.травма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8</c:v>
                </c:pt>
                <c:pt idx="4">
                  <c:v>8</c:v>
                </c:pt>
                <c:pt idx="6">
                  <c:v>1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"/>
          <c:y val="0.73268990071719375"/>
          <c:w val="1"/>
          <c:h val="0.25207201577654831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136</c:v>
                </c:pt>
                <c:pt idx="2">
                  <c:v>230</c:v>
                </c:pt>
                <c:pt idx="3">
                  <c:v>244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Выездные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39</c:v>
                </c:pt>
                <c:pt idx="3">
                  <c:v>11</c:v>
                </c:pt>
              </c:numCache>
            </c:numRef>
          </c:val>
        </c:ser>
        <c:axId val="163221888"/>
        <c:axId val="163223424"/>
      </c:barChart>
      <c:catAx>
        <c:axId val="163221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63223424"/>
        <c:crosses val="autoZero"/>
        <c:auto val="1"/>
        <c:lblAlgn val="ctr"/>
        <c:lblOffset val="100"/>
      </c:catAx>
      <c:valAx>
        <c:axId val="163223424"/>
        <c:scaling>
          <c:orientation val="minMax"/>
        </c:scaling>
        <c:delete val="1"/>
        <c:axPos val="l"/>
        <c:numFmt formatCode="General" sourceLinked="1"/>
        <c:tickLblPos val="none"/>
        <c:crossAx val="16322188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Подлежало прерыванию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68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 от прерывания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</c:v>
                </c:pt>
                <c:pt idx="1">
                  <c:v>63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Досрочное родоразрешение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Внутриутробная гибель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</c:ser>
        <c:axId val="163363072"/>
        <c:axId val="163254272"/>
      </c:barChart>
      <c:catAx>
        <c:axId val="163363072"/>
        <c:scaling>
          <c:orientation val="minMax"/>
        </c:scaling>
        <c:axPos val="b"/>
        <c:numFmt formatCode="General" sourceLinked="1"/>
        <c:tickLblPos val="nextTo"/>
        <c:crossAx val="163254272"/>
        <c:crosses val="autoZero"/>
        <c:auto val="1"/>
        <c:lblAlgn val="ctr"/>
        <c:lblOffset val="100"/>
      </c:catAx>
      <c:valAx>
        <c:axId val="163254272"/>
        <c:scaling>
          <c:orientation val="minMax"/>
        </c:scaling>
        <c:delete val="1"/>
        <c:axPos val="l"/>
        <c:numFmt formatCode="General" sourceLinked="1"/>
        <c:tickLblPos val="none"/>
        <c:crossAx val="163363072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проконсультировано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359</c:v>
                </c:pt>
                <c:pt idx="1">
                  <c:v>780</c:v>
                </c:pt>
                <c:pt idx="2">
                  <c:v>733</c:v>
                </c:pt>
                <c:pt idx="3">
                  <c:v>692</c:v>
                </c:pt>
                <c:pt idx="4">
                  <c:v>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26-4FE0-92B8-13F6078E12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ВПР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284</c:v>
                </c:pt>
                <c:pt idx="1">
                  <c:v>617</c:v>
                </c:pt>
                <c:pt idx="2">
                  <c:v>660</c:v>
                </c:pt>
                <c:pt idx="3">
                  <c:v>601</c:v>
                </c:pt>
                <c:pt idx="4">
                  <c:v>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6-4FE0-92B8-13F6078E12EE}"/>
            </c:ext>
          </c:extLst>
        </c:ser>
        <c:gapWidth val="219"/>
        <c:overlap val="-27"/>
        <c:axId val="163473664"/>
        <c:axId val="163504128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направлено на прерывание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739130434782612E-2"/>
                  <c:y val="4.377963743565762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26-4FE0-92B8-13F6078E12E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489374516591734E-3"/>
                  <c:y val="3.210504240386781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26-4FE0-92B8-13F6078E12EE}"/>
                </c:ext>
                <c:ext xmlns:c15="http://schemas.microsoft.com/office/drawing/2012/chart" uri="{CE6537A1-D6FC-4f65-9D91-7224C49458BB}">
                  <c15:layout>
                    <c:manualLayout>
                      <c:w val="5.619371853880583E-2"/>
                      <c:h val="3.972267426872384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0257490458620619E-3"/>
                  <c:y val="2.546877250803055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26-4FE0-92B8-13F6078E12EE}"/>
                </c:ext>
                <c:ext xmlns:c15="http://schemas.microsoft.com/office/drawing/2012/chart" uri="{CE6537A1-D6FC-4f65-9D91-7224C49458BB}">
                  <c15:layout>
                    <c:manualLayout>
                      <c:w val="5.0155071195810669E-2"/>
                      <c:h val="4.688063194702342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8115942028985508E-2"/>
                  <c:y val="3.502370994852618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26-4FE0-92B8-13F6078E12EE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181</c:v>
                </c:pt>
                <c:pt idx="1">
                  <c:v>309</c:v>
                </c:pt>
                <c:pt idx="2">
                  <c:v>288</c:v>
                </c:pt>
                <c:pt idx="3">
                  <c:v>267</c:v>
                </c:pt>
                <c:pt idx="4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26-4FE0-92B8-13F6078E12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отказы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492658526379838E-2"/>
                  <c:y val="2.33491399656840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(3,3%)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F26-4FE0-92B8-13F6078E12EE}"/>
                </c:ext>
                <c:ext xmlns:c15="http://schemas.microsoft.com/office/drawing/2012/chart" uri="{CE6537A1-D6FC-4f65-9D91-7224C49458BB}">
                  <c15:layout>
                    <c:manualLayout>
                      <c:w val="6.2958937198067638E-2"/>
                      <c:h val="4.55600093580411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0385997945909767E-3"/>
                  <c:y val="2.0430497469974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(2%)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F26-4FE0-92B8-13F6078E12EE}"/>
                </c:ext>
                <c:ext xmlns:c15="http://schemas.microsoft.com/office/drawing/2012/chart" uri="{CE6537A1-D6FC-4f65-9D91-7224C49458BB}">
                  <c15:layout>
                    <c:manualLayout>
                      <c:w val="5.3297101449275353E-2"/>
                      <c:h val="6.015322183659371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8.75592748713154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(1%)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F26-4FE0-92B8-13F6078E12EE}"/>
                </c:ext>
                <c:ext xmlns:c15="http://schemas.microsoft.com/office/drawing/2012/chart" uri="{CE6537A1-D6FC-4f65-9D91-7224C49458BB}">
                  <c15:layout>
                    <c:manualLayout>
                      <c:w val="4.4764445205218904E-2"/>
                      <c:h val="6.015322183659371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0386473429952271E-3"/>
                  <c:y val="2.0430497469973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(1%) 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26-4FE0-92B8-13F6078E12EE}"/>
                </c:ext>
                <c:ext xmlns:c15="http://schemas.microsoft.com/office/drawing/2012/chart" uri="{CE6537A1-D6FC-4f65-9D91-7224C49458BB}">
                  <c15:layout>
                    <c:manualLayout>
                      <c:w val="5.2010822016813119E-2"/>
                      <c:h val="6.3071864332304231E-2"/>
                    </c:manualLayout>
                  </c15:layout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26-4FE0-92B8-13F6078E12EE}"/>
            </c:ext>
          </c:extLst>
        </c:ser>
        <c:marker val="1"/>
        <c:axId val="163473664"/>
        <c:axId val="163504128"/>
      </c:lineChart>
      <c:catAx>
        <c:axId val="163473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504128"/>
        <c:crosses val="autoZero"/>
        <c:auto val="1"/>
        <c:lblAlgn val="ctr"/>
        <c:lblOffset val="100"/>
      </c:catAx>
      <c:valAx>
        <c:axId val="163504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7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911083736946723E-2"/>
          <c:y val="4.3456485966074702E-2"/>
          <c:w val="0.92177832526106551"/>
          <c:h val="0.8024275906691428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ХА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3.06983883346124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466736791759893E-4"/>
                  <c:y val="-5.16758137036606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8.3996664472612059E-2"/>
                      <c:h val="5.955117758226079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18111215287552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sz="12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36</c:v>
                </c:pt>
                <c:pt idx="2">
                  <c:v>26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2-40FF-BBD0-892E914DD1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прерванные беременности с ХА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</c:v>
                </c:pt>
                <c:pt idx="1">
                  <c:v>66</c:v>
                </c:pt>
                <c:pt idx="2">
                  <c:v>65</c:v>
                </c:pt>
                <c:pt idx="3">
                  <c:v>54</c:v>
                </c:pt>
              </c:numCache>
            </c:numRef>
          </c:val>
        </c:ser>
        <c:gapWidth val="182"/>
        <c:overlap val="100"/>
        <c:axId val="163411456"/>
        <c:axId val="163412992"/>
      </c:barChart>
      <c:catAx>
        <c:axId val="163411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3412992"/>
        <c:crosses val="autoZero"/>
        <c:auto val="1"/>
        <c:lblAlgn val="ctr"/>
        <c:lblOffset val="100"/>
      </c:catAx>
      <c:valAx>
        <c:axId val="163412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34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615945160992174"/>
          <c:y val="4.0697678939992828E-2"/>
          <c:w val="0.55724515596818025"/>
          <c:h val="0.8753250697189002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Инфекционные болезни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5.000000000000007E-3</c:v>
                </c:pt>
                <c:pt idx="1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Новообразования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0.00%</c:formatCode>
                <c:ptCount val="2"/>
                <c:pt idx="0" formatCode="0%">
                  <c:v>9.0000000000000024E-2</c:v>
                </c:pt>
                <c:pt idx="1">
                  <c:v>3.500000000000001E-2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Врожденные пороки развития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0.20500000000000004</c:v>
                </c:pt>
                <c:pt idx="1">
                  <c:v>0.24800000000000022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Отд. Сост. Перинат. Периода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0.00%</c:formatCode>
                <c:ptCount val="2"/>
                <c:pt idx="0" formatCode="0%">
                  <c:v>0.56999999999999995</c:v>
                </c:pt>
                <c:pt idx="1">
                  <c:v>0.56699999999999995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Неточно обозначенные состояния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Лист1!$G$2:$G$3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9.0000000000000024E-2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Лист1!$H$2:$H$3</c:f>
              <c:numCache>
                <c:formatCode>0%</c:formatCode>
                <c:ptCount val="2"/>
                <c:pt idx="0">
                  <c:v>0</c:v>
                </c:pt>
                <c:pt idx="1">
                  <c:v>1.0000000000000005E-2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Травмы из них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Лист1!$I$2:$I$3</c:f>
              <c:numCache>
                <c:formatCode>0%</c:formatCode>
                <c:ptCount val="2"/>
                <c:pt idx="0" formatCode="0.00%">
                  <c:v>3.500000000000001E-2</c:v>
                </c:pt>
                <c:pt idx="1">
                  <c:v>4.0000000000000022E-2</c:v>
                </c:pt>
              </c:numCache>
            </c:numRef>
          </c:val>
        </c:ser>
        <c:overlap val="100"/>
        <c:axId val="163759232"/>
        <c:axId val="163760768"/>
      </c:barChart>
      <c:catAx>
        <c:axId val="163759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760768"/>
        <c:crosses val="autoZero"/>
        <c:auto val="1"/>
        <c:lblAlgn val="ctr"/>
        <c:lblOffset val="100"/>
      </c:catAx>
      <c:valAx>
        <c:axId val="16376076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75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682231589265776"/>
          <c:y val="4.1398756336137717E-2"/>
          <c:w val="0.26486766760486319"/>
          <c:h val="0.958254204520180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100460268553388E-2"/>
          <c:y val="4.1751065993953985E-2"/>
          <c:w val="0.9042403032954216"/>
          <c:h val="0.803062873994159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случаи с 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49</c:v>
                </c:pt>
                <c:pt idx="2">
                  <c:v>58</c:v>
                </c:pt>
                <c:pt idx="3">
                  <c:v>36</c:v>
                </c:pt>
                <c:pt idx="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46-465D-8449-92C3A13730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до рождения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23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46-465D-8449-92C3A13730CE}"/>
            </c:ext>
          </c:extLst>
        </c:ser>
        <c:gapWidth val="219"/>
        <c:axId val="163786752"/>
        <c:axId val="163788288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выявлено пренатально (%)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334943639291863E-3"/>
                  <c:y val="-4.961692242707903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1%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46-465D-8449-92C3A13730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347826086956538E-3"/>
                  <c:y val="-3.35642737934860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46-465D-8449-92C3A13730CE}"/>
                </c:ext>
                <c:ext xmlns:c15="http://schemas.microsoft.com/office/drawing/2012/chart" uri="{CE6537A1-D6FC-4f65-9D91-7224C49458BB}">
                  <c15:layout>
                    <c:manualLayout>
                      <c:w val="4.4903381642512077E-2"/>
                      <c:h val="5.139729434946216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1070790064285461E-2"/>
                  <c:y val="-7.296606239276287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dirty="0" smtClean="0"/>
                      <a:t>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46-465D-8449-92C3A13730CE}"/>
                </c:ext>
                <c:ext xmlns:c15="http://schemas.microsoft.com/office/drawing/2012/chart" uri="{CE6537A1-D6FC-4f65-9D91-7224C49458BB}">
                  <c15:layout>
                    <c:manualLayout>
                      <c:w val="4.3695652173913038E-2"/>
                      <c:h val="5.139729434946216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6425120772945091E-3"/>
                  <c:y val="-2.3349139965684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/>
                      <a:t>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46-465D-8449-92C3A13730CE}"/>
                </c:ext>
                <c:ext xmlns:c15="http://schemas.microsoft.com/office/drawing/2012/chart" uri="{CE6537A1-D6FC-4f65-9D91-7224C49458BB}">
                  <c15:layout>
                    <c:manualLayout>
                      <c:w val="5.3357487922705317E-2"/>
                      <c:h val="5.7234579340883197E-2"/>
                    </c:manualLayout>
                  </c15:layout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31.4</c:v>
                </c:pt>
                <c:pt idx="1">
                  <c:v>38.700000000000003</c:v>
                </c:pt>
                <c:pt idx="2">
                  <c:v>39.4</c:v>
                </c:pt>
                <c:pt idx="3" formatCode="0%">
                  <c:v>58</c:v>
                </c:pt>
                <c:pt idx="4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46-465D-8449-92C3A13730CE}"/>
            </c:ext>
          </c:extLst>
        </c:ser>
        <c:marker val="1"/>
        <c:axId val="163808000"/>
        <c:axId val="163789824"/>
      </c:lineChart>
      <c:catAx>
        <c:axId val="163786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88288"/>
        <c:crosses val="autoZero"/>
        <c:auto val="1"/>
        <c:lblAlgn val="ctr"/>
        <c:lblOffset val="100"/>
      </c:catAx>
      <c:valAx>
        <c:axId val="163788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86752"/>
        <c:crosses val="autoZero"/>
        <c:crossBetween val="between"/>
      </c:valAx>
      <c:valAx>
        <c:axId val="163789824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808000"/>
        <c:crosses val="max"/>
        <c:crossBetween val="between"/>
      </c:valAx>
      <c:catAx>
        <c:axId val="163808000"/>
        <c:scaling>
          <c:orientation val="minMax"/>
        </c:scaling>
        <c:delete val="1"/>
        <c:axPos val="b"/>
        <c:numFmt formatCode="General" sourceLinked="1"/>
        <c:tickLblPos val="none"/>
        <c:crossAx val="1637898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542162213183698"/>
          <c:y val="4.0865225924977794E-2"/>
          <c:w val="0.80364916736743963"/>
          <c:h val="0.91826954815004447"/>
        </c:manualLayout>
      </c:layout>
      <c:barChart>
        <c:barDir val="bar"/>
        <c:grouping val="clustered"/>
        <c:ser>
          <c:idx val="1"/>
          <c:order val="1"/>
          <c:tx>
            <c:strRef>
              <c:f>Лист1!$A$4</c:f>
              <c:strCache>
                <c:ptCount val="1"/>
                <c:pt idx="0">
                  <c:v>2015 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2016 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163924992"/>
        <c:axId val="163943168"/>
      </c:barChart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2014 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581</c:v>
                </c:pt>
                <c:pt idx="1">
                  <c:v>578</c:v>
                </c:pt>
                <c:pt idx="2">
                  <c:v>553</c:v>
                </c:pt>
                <c:pt idx="3">
                  <c:v>479</c:v>
                </c:pt>
                <c:pt idx="4">
                  <c:v>558</c:v>
                </c:pt>
                <c:pt idx="5">
                  <c:v>530</c:v>
                </c:pt>
              </c:numCache>
            </c:numRef>
          </c:val>
        </c:ser>
        <c:axId val="163946496"/>
        <c:axId val="163944704"/>
      </c:barChart>
      <c:catAx>
        <c:axId val="1639249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943168"/>
        <c:crosses val="autoZero"/>
        <c:auto val="1"/>
        <c:lblAlgn val="ctr"/>
        <c:lblOffset val="100"/>
      </c:catAx>
      <c:valAx>
        <c:axId val="163943168"/>
        <c:scaling>
          <c:orientation val="minMax"/>
        </c:scaling>
        <c:delete val="1"/>
        <c:axPos val="b"/>
        <c:numFmt formatCode="General" sourceLinked="1"/>
        <c:tickLblPos val="none"/>
        <c:crossAx val="163924992"/>
        <c:crosses val="autoZero"/>
        <c:crossBetween val="between"/>
      </c:valAx>
      <c:valAx>
        <c:axId val="163944704"/>
        <c:scaling>
          <c:orientation val="minMax"/>
        </c:scaling>
        <c:axPos val="r"/>
        <c:numFmt formatCode="General" sourceLinked="1"/>
        <c:tickLblPos val="nextTo"/>
        <c:crossAx val="163946496"/>
        <c:crosses val="max"/>
        <c:crossBetween val="between"/>
      </c:valAx>
      <c:catAx>
        <c:axId val="163946496"/>
        <c:scaling>
          <c:orientation val="minMax"/>
        </c:scaling>
        <c:delete val="1"/>
        <c:axPos val="b"/>
        <c:tickLblPos val="none"/>
        <c:crossAx val="16394470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dLbls>
            <c:dLbl>
              <c:idx val="0"/>
              <c:layout>
                <c:manualLayout>
                  <c:x val="-3.5493827160493895E-2"/>
                  <c:y val="-7.2956849183256692E-2"/>
                </c:manualLayout>
              </c:layout>
              <c:showVal val="1"/>
            </c:dLbl>
            <c:dLbl>
              <c:idx val="1"/>
              <c:layout>
                <c:manualLayout>
                  <c:x val="-2.9320987654320996E-2"/>
                  <c:y val="-7.5762881844151517E-2"/>
                </c:manualLayout>
              </c:layout>
              <c:showVal val="1"/>
            </c:dLbl>
            <c:dLbl>
              <c:idx val="2"/>
              <c:layout>
                <c:manualLayout>
                  <c:x val="-6.4814814814815006E-2"/>
                  <c:y val="-4.770255523520648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</c:v>
                </c:pt>
                <c:pt idx="1">
                  <c:v>1794</c:v>
                </c:pt>
                <c:pt idx="2">
                  <c:v>4307</c:v>
                </c:pt>
                <c:pt idx="3">
                  <c:v>7700</c:v>
                </c:pt>
                <c:pt idx="4">
                  <c:v>11212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ПКПЦ</c:v>
                </c:pt>
              </c:strCache>
            </c:strRef>
          </c:tx>
          <c:dLbls>
            <c:dLbl>
              <c:idx val="1"/>
              <c:layout>
                <c:manualLayout>
                  <c:x val="-3.0864197530864291E-3"/>
                  <c:y val="4.4896522574311981E-2"/>
                </c:manualLayout>
              </c:layout>
              <c:showVal val="1"/>
            </c:dLbl>
            <c:dLbl>
              <c:idx val="2"/>
              <c:layout>
                <c:manualLayout>
                  <c:x val="-4.6296296296296459E-3"/>
                  <c:y val="3.6478424591628242E-2"/>
                </c:manualLayout>
              </c:layout>
              <c:showVal val="1"/>
            </c:dLbl>
            <c:dLbl>
              <c:idx val="3"/>
              <c:layout>
                <c:manualLayout>
                  <c:x val="-2.3148148148148147E-2"/>
                  <c:y val="-6.1732718539678814E-2"/>
                </c:manualLayout>
              </c:layout>
              <c:showVal val="1"/>
            </c:dLbl>
            <c:dLbl>
              <c:idx val="4"/>
              <c:layout>
                <c:manualLayout>
                  <c:x val="-1.6975308641975471E-2"/>
                  <c:y val="-6.173271853967881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1316</c:v>
                </c:pt>
                <c:pt idx="2">
                  <c:v>1196</c:v>
                </c:pt>
                <c:pt idx="3">
                  <c:v>1316</c:v>
                </c:pt>
                <c:pt idx="4">
                  <c:v>2040</c:v>
                </c:pt>
              </c:numCache>
            </c:numRef>
          </c:val>
        </c:ser>
        <c:marker val="1"/>
        <c:axId val="178426624"/>
        <c:axId val="178428160"/>
      </c:lineChart>
      <c:catAx>
        <c:axId val="178426624"/>
        <c:scaling>
          <c:orientation val="minMax"/>
        </c:scaling>
        <c:axPos val="b"/>
        <c:numFmt formatCode="General" sourceLinked="1"/>
        <c:tickLblPos val="nextTo"/>
        <c:crossAx val="178428160"/>
        <c:crosses val="autoZero"/>
        <c:auto val="1"/>
        <c:lblAlgn val="ctr"/>
        <c:lblOffset val="100"/>
      </c:catAx>
      <c:valAx>
        <c:axId val="178428160"/>
        <c:scaling>
          <c:orientation val="minMax"/>
        </c:scaling>
        <c:axPos val="l"/>
        <c:majorGridlines/>
        <c:numFmt formatCode="General" sourceLinked="1"/>
        <c:tickLblPos val="nextTo"/>
        <c:crossAx val="17842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08333333333477"/>
          <c:y val="0.10503620997343585"/>
          <c:w val="0.11365740740740735"/>
          <c:h val="0.660849856704533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2875471862625931E-2"/>
          <c:y val="2.8956158469158166E-2"/>
          <c:w val="0.84892969239640337"/>
          <c:h val="0.8822626429282821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7.3495696450814147E-3"/>
                  <c:y val="3.762020588512704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13517875151784E-17"/>
                  <c:y val="3.094184206353585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4928274180228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847</c:v>
                </c:pt>
                <c:pt idx="1">
                  <c:v>498</c:v>
                </c:pt>
                <c:pt idx="2">
                  <c:v>121</c:v>
                </c:pt>
                <c:pt idx="3">
                  <c:v>83</c:v>
                </c:pt>
                <c:pt idx="4">
                  <c:v>78</c:v>
                </c:pt>
              </c:numCache>
            </c:numRef>
          </c:val>
        </c:ser>
        <c:axId val="163872768"/>
        <c:axId val="163874304"/>
      </c:barChart>
      <c:catAx>
        <c:axId val="163872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874304"/>
        <c:crosses val="autoZero"/>
        <c:auto val="1"/>
        <c:lblAlgn val="ctr"/>
        <c:lblOffset val="100"/>
      </c:catAx>
      <c:valAx>
        <c:axId val="163874304"/>
        <c:scaling>
          <c:orientation val="minMax"/>
          <c:max val="850"/>
          <c:min val="-100"/>
        </c:scaling>
        <c:delete val="1"/>
        <c:axPos val="b"/>
        <c:numFmt formatCode="General" sourceLinked="1"/>
        <c:majorTickMark val="none"/>
        <c:tickLblPos val="none"/>
        <c:crossAx val="163872768"/>
        <c:crosses val="autoZero"/>
        <c:crossBetween val="between"/>
        <c:minorUnit val="2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398081451787853"/>
          <c:y val="0.12983139576495606"/>
          <c:w val="0.48373427542659175"/>
          <c:h val="0.543131856896005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ФЦССХ</c:v>
                </c:pt>
                <c:pt idx="1">
                  <c:v>ДХО</c:v>
                </c:pt>
                <c:pt idx="2">
                  <c:v>ОСУ</c:v>
                </c:pt>
                <c:pt idx="3">
                  <c:v>ОРИТН</c:v>
                </c:pt>
                <c:pt idx="4">
                  <c:v>ДБ по месту жительства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18</c:v>
                </c:pt>
                <c:pt idx="1">
                  <c:v>33</c:v>
                </c:pt>
                <c:pt idx="2">
                  <c:v>12</c:v>
                </c:pt>
                <c:pt idx="3">
                  <c:v>2</c:v>
                </c:pt>
                <c:pt idx="4">
                  <c:v>13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1.7347799242707226E-2"/>
          <c:y val="0.12815992351972838"/>
          <c:w val="0.34174162797940488"/>
          <c:h val="0.87184007648027517"/>
        </c:manualLayout>
      </c:layout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500-749 г</c:v>
                </c:pt>
              </c:strCache>
            </c:strRef>
          </c:tx>
          <c:spPr>
            <a:effectLst/>
          </c:spPr>
          <c:marker>
            <c:symbol val="circle"/>
            <c:size val="10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37.300000000000004</c:v>
                </c:pt>
                <c:pt idx="1">
                  <c:v>45.8</c:v>
                </c:pt>
                <c:pt idx="2">
                  <c:v>58.8</c:v>
                </c:pt>
                <c:pt idx="3">
                  <c:v>52.2</c:v>
                </c:pt>
                <c:pt idx="4">
                  <c:v>52.9</c:v>
                </c:pt>
                <c:pt idx="5">
                  <c:v>57.9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750-999 г</c:v>
                </c:pt>
              </c:strCache>
            </c:strRef>
          </c:tx>
          <c:marker>
            <c:symbol val="square"/>
            <c:size val="1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82</c:v>
                </c:pt>
                <c:pt idx="1">
                  <c:v>83</c:v>
                </c:pt>
                <c:pt idx="2">
                  <c:v>85.4</c:v>
                </c:pt>
                <c:pt idx="3">
                  <c:v>80.599999999999994</c:v>
                </c:pt>
                <c:pt idx="4">
                  <c:v>87</c:v>
                </c:pt>
                <c:pt idx="5">
                  <c:v>90.3</c:v>
                </c:pt>
              </c:numCache>
            </c:numRef>
          </c:val>
        </c:ser>
        <c:marker val="1"/>
        <c:axId val="164076928"/>
        <c:axId val="164091008"/>
      </c:lineChart>
      <c:catAx>
        <c:axId val="164076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4091008"/>
        <c:crossesAt val="30"/>
        <c:auto val="1"/>
        <c:lblAlgn val="ctr"/>
        <c:lblOffset val="100"/>
      </c:catAx>
      <c:valAx>
        <c:axId val="164091008"/>
        <c:scaling>
          <c:orientation val="minMax"/>
          <c:max val="95"/>
          <c:min val="30"/>
        </c:scaling>
        <c:axPos val="l"/>
        <c:numFmt formatCode="General" sourceLinked="1"/>
        <c:tickLblPos val="nextTo"/>
        <c:crossAx val="16407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 anchor="t" anchorCtr="0"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  <c:pt idx="4">
                  <c:v>2018 г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0.33000000000000196</c:v>
                </c:pt>
                <c:pt idx="1">
                  <c:v>0.72000000000000064</c:v>
                </c:pt>
                <c:pt idx="2">
                  <c:v>0.61000000000000065</c:v>
                </c:pt>
                <c:pt idx="3" formatCode="0.0%">
                  <c:v>0.69199999999999995</c:v>
                </c:pt>
                <c:pt idx="4" formatCode="0.0%">
                  <c:v>0.82600000000000062</c:v>
                </c:pt>
              </c:numCache>
            </c:numRef>
          </c:val>
        </c:ser>
        <c:dLbls>
          <c:showVal val="1"/>
        </c:dLbls>
        <c:gapWidth val="75"/>
        <c:axId val="164207616"/>
        <c:axId val="164221696"/>
      </c:barChart>
      <c:catAx>
        <c:axId val="1642076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21696"/>
        <c:crosses val="autoZero"/>
        <c:auto val="1"/>
        <c:lblAlgn val="ctr"/>
        <c:lblOffset val="100"/>
      </c:catAx>
      <c:valAx>
        <c:axId val="16422169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6420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3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  <c:pt idx="6">
                  <c:v>2018 г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0.8700000000000031</c:v>
                </c:pt>
                <c:pt idx="1">
                  <c:v>0.83000000000000063</c:v>
                </c:pt>
                <c:pt idx="2" formatCode="0%">
                  <c:v>0.84000000000000064</c:v>
                </c:pt>
                <c:pt idx="3">
                  <c:v>0.92600000000000005</c:v>
                </c:pt>
                <c:pt idx="4">
                  <c:v>0.95000000000000062</c:v>
                </c:pt>
                <c:pt idx="5">
                  <c:v>0.89200000000000002</c:v>
                </c:pt>
                <c:pt idx="6">
                  <c:v>0.94000000000000061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уровень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553571428571452E-2"/>
                  <c:y val="-6.97744052464502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321428571428582E-2"/>
                  <c:y val="-6.97744052464502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321428571428582E-2"/>
                  <c:y val="4.65162701642993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017857142857151E-2"/>
                  <c:y val="-4.651627016429951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  <c:pt idx="6">
                  <c:v>2018 г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0.1</c:v>
                </c:pt>
                <c:pt idx="1">
                  <c:v>0.13</c:v>
                </c:pt>
                <c:pt idx="2">
                  <c:v>0.13600000000000001</c:v>
                </c:pt>
                <c:pt idx="3">
                  <c:v>6.2000000000000034E-2</c:v>
                </c:pt>
                <c:pt idx="4">
                  <c:v>4.5000000000000012E-2</c:v>
                </c:pt>
                <c:pt idx="5">
                  <c:v>0.1</c:v>
                </c:pt>
                <c:pt idx="6">
                  <c:v>6.0000000000000032E-2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уровень</c:v>
                </c:pt>
              </c:strCache>
            </c:strRef>
          </c:tx>
          <c:dLbls>
            <c:dLbl>
              <c:idx val="0"/>
              <c:layout>
                <c:manualLayout>
                  <c:x val="6.2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964285714285712E-2"/>
                  <c:y val="-1.44822592324402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26785714285714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8035714285719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8035714285719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642857142857116E-2"/>
                  <c:y val="4.65162701642993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874999999999986E-2"/>
                  <c:y val="-4.651627016429951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  <c:pt idx="6">
                  <c:v>2018 г</c:v>
                </c:pt>
              </c:strCache>
            </c:strRef>
          </c:cat>
          <c:val>
            <c:numRef>
              <c:f>Лист1!$D$2:$D$8</c:f>
              <c:numCache>
                <c:formatCode>0.0%</c:formatCode>
                <c:ptCount val="7"/>
                <c:pt idx="0">
                  <c:v>3.0000000000000002E-2</c:v>
                </c:pt>
                <c:pt idx="1">
                  <c:v>4.0000000000000022E-2</c:v>
                </c:pt>
                <c:pt idx="2">
                  <c:v>2.4E-2</c:v>
                </c:pt>
                <c:pt idx="3">
                  <c:v>1.2E-2</c:v>
                </c:pt>
                <c:pt idx="4">
                  <c:v>5.0000000000000114E-3</c:v>
                </c:pt>
                <c:pt idx="5">
                  <c:v>8.0000000000000227E-3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gapWidth val="75"/>
        <c:overlap val="100"/>
        <c:axId val="164706944"/>
        <c:axId val="164712832"/>
      </c:barChart>
      <c:catAx>
        <c:axId val="1647069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64712832"/>
        <c:crosses val="autoZero"/>
        <c:auto val="1"/>
        <c:lblAlgn val="ctr"/>
        <c:lblOffset val="100"/>
      </c:catAx>
      <c:valAx>
        <c:axId val="164712832"/>
        <c:scaling>
          <c:orientation val="minMax"/>
        </c:scaling>
        <c:axPos val="b"/>
        <c:numFmt formatCode="0.0%" sourceLinked="1"/>
        <c:majorTickMark val="none"/>
        <c:tickLblPos val="none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4706944"/>
        <c:crosses val="autoZero"/>
        <c:crossBetween val="between"/>
        <c:majorUnit val="0.2"/>
      </c:valAx>
    </c:plotArea>
    <c:legend>
      <c:legendPos val="b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МСЧ №9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  <c:pt idx="4">
                  <c:v>2018 г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0.51</c:v>
                </c:pt>
                <c:pt idx="1">
                  <c:v>0.20600000000000004</c:v>
                </c:pt>
                <c:pt idx="2">
                  <c:v>0.34</c:v>
                </c:pt>
                <c:pt idx="3">
                  <c:v>0.19800000000000001</c:v>
                </c:pt>
                <c:pt idx="4">
                  <c:v>0.17400000000000004</c:v>
                </c:pt>
              </c:numCache>
            </c:numRef>
          </c:val>
        </c:ser>
        <c:axId val="164745216"/>
        <c:axId val="164746752"/>
      </c:barChart>
      <c:catAx>
        <c:axId val="164745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164746752"/>
        <c:crosses val="autoZero"/>
        <c:auto val="1"/>
        <c:lblAlgn val="ctr"/>
        <c:lblOffset val="100"/>
      </c:catAx>
      <c:valAx>
        <c:axId val="164746752"/>
        <c:scaling>
          <c:orientation val="minMax"/>
        </c:scaling>
        <c:delete val="1"/>
        <c:axPos val="b"/>
        <c:numFmt formatCode="0.0%" sourceLinked="1"/>
        <c:tickLblPos val="none"/>
        <c:crossAx val="164745216"/>
        <c:crosses val="autoZero"/>
        <c:crossBetween val="between"/>
      </c:valAx>
    </c:plotArea>
    <c:legend>
      <c:legendPos val="b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Место рождения детей с ЭНМТ (до 1000г)</a:t>
            </a:r>
          </a:p>
        </c:rich>
      </c:tx>
      <c:layout>
        <c:manualLayout>
          <c:xMode val="edge"/>
          <c:yMode val="edge"/>
          <c:x val="0.18687506943672924"/>
          <c:y val="1.9240286432820601E-2"/>
        </c:manualLayout>
      </c:layout>
    </c:title>
    <c:plotArea>
      <c:layout>
        <c:manualLayout>
          <c:layoutTarget val="inner"/>
          <c:xMode val="edge"/>
          <c:yMode val="edge"/>
          <c:x val="4.9916129537519532E-2"/>
          <c:y val="0.25643792103907642"/>
          <c:w val="0.91742925649426965"/>
          <c:h val="0.5431318568960056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МСЧ 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 2 уровня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gapWidth val="100"/>
        <c:overlap val="100"/>
        <c:axId val="164646912"/>
        <c:axId val="164641024"/>
      </c:barChart>
      <c:valAx>
        <c:axId val="164641024"/>
        <c:scaling>
          <c:orientation val="minMax"/>
        </c:scaling>
        <c:delete val="1"/>
        <c:axPos val="b"/>
        <c:numFmt formatCode="0%" sourceLinked="1"/>
        <c:tickLblPos val="none"/>
        <c:crossAx val="164646912"/>
        <c:crosses val="autoZero"/>
        <c:crossBetween val="between"/>
      </c:valAx>
      <c:catAx>
        <c:axId val="164646912"/>
        <c:scaling>
          <c:orientation val="minMax"/>
        </c:scaling>
        <c:delete val="1"/>
        <c:axPos val="l"/>
        <c:numFmt formatCode="General" sourceLinked="1"/>
        <c:tickLblPos val="none"/>
        <c:crossAx val="164641024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600" b="1"/>
      </a:pPr>
      <a:endParaRPr lang="ru-RU"/>
    </a:p>
  </c:txPr>
  <c:externalData r:id="rId1"/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920"/>
            </a:pPr>
            <a:r>
              <a:rPr lang="ru-RU" sz="1920" b="1" i="0" baseline="0" dirty="0" smtClean="0">
                <a:effectLst/>
              </a:rPr>
              <a:t>Место рождения детей с ОНМТ (1000-1499г)</a:t>
            </a:r>
            <a:endParaRPr lang="ru-RU" sz="1920" dirty="0">
              <a:effectLst/>
            </a:endParaRPr>
          </a:p>
        </c:rich>
      </c:tx>
      <c:layout>
        <c:manualLayout>
          <c:xMode val="edge"/>
          <c:yMode val="edge"/>
          <c:x val="0.18687506943672924"/>
          <c:y val="1.9240286432820601E-2"/>
        </c:manualLayout>
      </c:layout>
    </c:title>
    <c:plotArea>
      <c:layout>
        <c:manualLayout>
          <c:layoutTarget val="inner"/>
          <c:xMode val="edge"/>
          <c:yMode val="edge"/>
          <c:x val="4.9916129537519532E-2"/>
          <c:y val="0.25643792103907642"/>
          <c:w val="0.91742925649426965"/>
          <c:h val="0.5431318568960056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МСЧ 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 2 уровня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gapWidth val="100"/>
        <c:overlap val="100"/>
        <c:axId val="165081088"/>
        <c:axId val="165054720"/>
      </c:barChart>
      <c:valAx>
        <c:axId val="165054720"/>
        <c:scaling>
          <c:orientation val="minMax"/>
        </c:scaling>
        <c:delete val="1"/>
        <c:axPos val="b"/>
        <c:numFmt formatCode="0%" sourceLinked="1"/>
        <c:tickLblPos val="none"/>
        <c:crossAx val="165081088"/>
        <c:crosses val="autoZero"/>
        <c:crossBetween val="between"/>
      </c:valAx>
      <c:catAx>
        <c:axId val="165081088"/>
        <c:scaling>
          <c:orientation val="minMax"/>
        </c:scaling>
        <c:delete val="1"/>
        <c:axPos val="l"/>
        <c:numFmt formatCode="General" sourceLinked="1"/>
        <c:tickLblPos val="none"/>
        <c:crossAx val="165054720"/>
        <c:crosses val="autoZero"/>
        <c:auto val="1"/>
        <c:lblAlgn val="ctr"/>
        <c:lblOffset val="100"/>
      </c:catAx>
    </c:plotArea>
    <c:legend>
      <c:legendPos val="b"/>
    </c:legend>
    <c:plotVisOnly val="1"/>
    <c:dispBlanksAs val="zero"/>
  </c:chart>
  <c:txPr>
    <a:bodyPr/>
    <a:lstStyle/>
    <a:p>
      <a:pPr>
        <a:defRPr sz="1600" b="1"/>
      </a:pPr>
      <a:endParaRPr lang="ru-RU"/>
    </a:p>
  </c:txPr>
  <c:externalData r:id="rId1"/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МСЧ 9</a:t>
            </a:r>
            <a:endParaRPr lang="ru-RU" dirty="0"/>
          </a:p>
        </c:rich>
      </c:tx>
      <c:layout>
        <c:manualLayout>
          <c:xMode val="edge"/>
          <c:yMode val="edge"/>
          <c:x val="0.14511433007787464"/>
          <c:y val="2.7360172747592112E-2"/>
        </c:manualLayout>
      </c:layout>
    </c:title>
    <c:plotArea>
      <c:layout>
        <c:manualLayout>
          <c:layoutTarget val="inner"/>
          <c:xMode val="edge"/>
          <c:yMode val="edge"/>
          <c:x val="3.2045378411417087E-2"/>
          <c:y val="0.12681389573887369"/>
          <c:w val="0.41115135308023559"/>
          <c:h val="0.7398702613289902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ЭНМТ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Дети с массой более 1000г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с массой более 1000г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Дети с массой более 1000г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</c:ser>
        <c:gapWidth val="100"/>
        <c:overlap val="100"/>
        <c:axId val="165333632"/>
        <c:axId val="165332096"/>
      </c:barChart>
      <c:valAx>
        <c:axId val="165332096"/>
        <c:scaling>
          <c:orientation val="minMax"/>
        </c:scaling>
        <c:delete val="1"/>
        <c:axPos val="l"/>
        <c:numFmt formatCode="0%" sourceLinked="1"/>
        <c:tickLblPos val="none"/>
        <c:crossAx val="165333632"/>
        <c:crosses val="autoZero"/>
        <c:crossBetween val="between"/>
      </c:valAx>
      <c:catAx>
        <c:axId val="165333632"/>
        <c:scaling>
          <c:orientation val="minMax"/>
        </c:scaling>
        <c:delete val="1"/>
        <c:axPos val="b"/>
        <c:numFmt formatCode="General" sourceLinked="1"/>
        <c:tickLblPos val="none"/>
        <c:crossAx val="165332096"/>
        <c:crosses val="autoZero"/>
        <c:auto val="1"/>
        <c:lblAlgn val="ctr"/>
        <c:lblOffset val="100"/>
      </c:catAx>
    </c:plotArea>
    <c:legend>
      <c:legendPos val="b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выживаемость детей с ЭНМТ</c:v>
                </c:pt>
              </c:strCache>
            </c:strRef>
          </c:tx>
          <c:spPr>
            <a:solidFill>
              <a:srgbClr val="BD4A4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ПК</c:v>
                </c:pt>
                <c:pt idx="1">
                  <c:v>ПКПЦ</c:v>
                </c:pt>
                <c:pt idx="2">
                  <c:v>МСЧ 9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0.69000000000000061</c:v>
                </c:pt>
                <c:pt idx="1">
                  <c:v>0.75000000000000289</c:v>
                </c:pt>
                <c:pt idx="2">
                  <c:v>0.56999999999999995</c:v>
                </c:pt>
              </c:numCache>
            </c:numRef>
          </c:val>
        </c:ser>
        <c:dLbls>
          <c:showVal val="1"/>
        </c:dLbls>
        <c:axId val="165397248"/>
        <c:axId val="165398784"/>
      </c:barChart>
      <c:catAx>
        <c:axId val="16539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98784"/>
        <c:crosses val="autoZero"/>
        <c:auto val="1"/>
        <c:lblAlgn val="ctr"/>
        <c:lblOffset val="100"/>
      </c:catAx>
      <c:valAx>
        <c:axId val="165398784"/>
        <c:scaling>
          <c:orientation val="minMax"/>
          <c:max val="0.8"/>
          <c:min val="0.30000000000000032"/>
        </c:scaling>
        <c:axPos val="l"/>
        <c:numFmt formatCode="0%" sourceLinked="1"/>
        <c:tickLblPos val="nextTo"/>
        <c:crossAx val="165397248"/>
        <c:crosses val="autoZero"/>
        <c:crossBetween val="between"/>
        <c:majorUnit val="0.2"/>
      </c:valAx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772762847209683E-2"/>
          <c:y val="4.6361146324048814E-2"/>
          <c:w val="0.67201013902953866"/>
          <c:h val="0.8605375358983756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консультации</c:v>
                </c:pt>
              </c:strCache>
            </c:strRef>
          </c:tx>
          <c:dLbls>
            <c:dLbl>
              <c:idx val="3"/>
              <c:layout>
                <c:manualLayout>
                  <c:x val="-2.2026434264853009E-2"/>
                  <c:y val="5.5267702936097306E-2"/>
                </c:manualLayout>
              </c:layout>
              <c:showVal val="1"/>
            </c:dLbl>
            <c:dLbl>
              <c:idx val="4"/>
              <c:layout>
                <c:manualLayout>
                  <c:x val="-4.4052868529706546E-3"/>
                  <c:y val="3.223949337939011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1374</c:v>
                </c:pt>
                <c:pt idx="1">
                  <c:v>1733</c:v>
                </c:pt>
                <c:pt idx="2">
                  <c:v>2777</c:v>
                </c:pt>
                <c:pt idx="3">
                  <c:v>3932</c:v>
                </c:pt>
                <c:pt idx="4">
                  <c:v>3624</c:v>
                </c:pt>
                <c:pt idx="5">
                  <c:v>3796</c:v>
                </c:pt>
                <c:pt idx="6">
                  <c:v>4604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выезды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2.072538860103627E-2"/>
                </c:manualLayout>
              </c:layout>
              <c:showVal val="1"/>
            </c:dLbl>
            <c:dLbl>
              <c:idx val="3"/>
              <c:layout>
                <c:manualLayout>
                  <c:x val="-4.4052868529706546E-3"/>
                  <c:y val="3.4542314335060532E-2"/>
                </c:manualLayout>
              </c:layout>
              <c:showVal val="1"/>
            </c:dLbl>
            <c:dLbl>
              <c:idx val="4"/>
              <c:layout>
                <c:manualLayout>
                  <c:x val="-2.9368579019804042E-3"/>
                  <c:y val="3.4542314335060449E-2"/>
                </c:manualLayout>
              </c:layout>
              <c:showVal val="1"/>
            </c:dLbl>
            <c:dLbl>
              <c:idx val="5"/>
              <c:layout>
                <c:manualLayout>
                  <c:x val="-1.3215860558911821E-2"/>
                  <c:y val="4.14507772020725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826</c:v>
                </c:pt>
                <c:pt idx="1">
                  <c:v>1123</c:v>
                </c:pt>
                <c:pt idx="2">
                  <c:v>1388</c:v>
                </c:pt>
                <c:pt idx="3">
                  <c:v>1548</c:v>
                </c:pt>
                <c:pt idx="4">
                  <c:v>1526</c:v>
                </c:pt>
                <c:pt idx="5">
                  <c:v>1664</c:v>
                </c:pt>
                <c:pt idx="6">
                  <c:v>1656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вывезено пациентов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7633851468048771E-2"/>
                </c:manualLayout>
              </c:layout>
              <c:showVal val="1"/>
            </c:dLbl>
            <c:dLbl>
              <c:idx val="1"/>
              <c:layout>
                <c:manualLayout>
                  <c:x val="7.3421447549510688E-3"/>
                  <c:y val="2.5331030512378078E-2"/>
                </c:manualLayout>
              </c:layout>
              <c:showVal val="1"/>
            </c:dLbl>
            <c:dLbl>
              <c:idx val="2"/>
              <c:layout>
                <c:manualLayout>
                  <c:x val="4.4052868529706546E-3"/>
                  <c:y val="2.5331030512378078E-2"/>
                </c:manualLayout>
              </c:layout>
              <c:showVal val="1"/>
            </c:dLbl>
            <c:dLbl>
              <c:idx val="3"/>
              <c:layout>
                <c:manualLayout>
                  <c:x val="2.9368579019804042E-3"/>
                  <c:y val="3.9147956246401841E-2"/>
                </c:manualLayout>
              </c:layout>
              <c:showVal val="1"/>
            </c:dLbl>
            <c:dLbl>
              <c:idx val="4"/>
              <c:layout>
                <c:manualLayout>
                  <c:x val="7.3421447549510688E-3"/>
                  <c:y val="1.3816925734024203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2.993667242371963E-2"/>
                </c:manualLayout>
              </c:layout>
              <c:showVal val="1"/>
            </c:dLbl>
            <c:dLbl>
              <c:idx val="6"/>
              <c:layout>
                <c:manualLayout>
                  <c:x val="-2.4345632840763475E-2"/>
                  <c:y val="4.827818610871780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1077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Из них в ПККБ – 285 (на ИВЛ – 72)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393</c:v>
                </c:pt>
                <c:pt idx="1">
                  <c:v>502</c:v>
                </c:pt>
                <c:pt idx="2">
                  <c:v>615</c:v>
                </c:pt>
                <c:pt idx="3">
                  <c:v>762</c:v>
                </c:pt>
                <c:pt idx="4">
                  <c:v>777</c:v>
                </c:pt>
                <c:pt idx="5">
                  <c:v>989</c:v>
                </c:pt>
                <c:pt idx="6">
                  <c:v>1077</c:v>
                </c:pt>
              </c:numCache>
            </c:numRef>
          </c:val>
        </c:ser>
        <c:marker val="1"/>
        <c:axId val="117265920"/>
        <c:axId val="117267456"/>
      </c:lineChart>
      <c:catAx>
        <c:axId val="117265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267456"/>
        <c:crosses val="autoZero"/>
        <c:auto val="1"/>
        <c:lblAlgn val="ctr"/>
        <c:lblOffset val="100"/>
      </c:catAx>
      <c:valAx>
        <c:axId val="117267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7265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</c:chart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ПКПЦ</a:t>
            </a:r>
            <a:endParaRPr lang="ru-RU" dirty="0"/>
          </a:p>
        </c:rich>
      </c:tx>
      <c:layout>
        <c:manualLayout>
          <c:xMode val="edge"/>
          <c:yMode val="edge"/>
          <c:x val="0.17545407731541271"/>
          <c:y val="4.7534146866643312E-2"/>
        </c:manualLayout>
      </c:layout>
    </c:title>
    <c:plotArea>
      <c:layout>
        <c:manualLayout>
          <c:layoutTarget val="inner"/>
          <c:xMode val="edge"/>
          <c:yMode val="edge"/>
          <c:x val="3.2045378411417087E-2"/>
          <c:y val="0.13799829942681682"/>
          <c:w val="0.41115135308023559"/>
          <c:h val="0.72946707594322957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ЭНМТ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Дети с массой более 1000г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Дети с массой более 1000г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gapWidth val="100"/>
        <c:overlap val="100"/>
        <c:axId val="165520128"/>
        <c:axId val="165575680"/>
      </c:barChart>
      <c:valAx>
        <c:axId val="165575680"/>
        <c:scaling>
          <c:orientation val="minMax"/>
        </c:scaling>
        <c:delete val="1"/>
        <c:axPos val="l"/>
        <c:numFmt formatCode="0%" sourceLinked="1"/>
        <c:tickLblPos val="none"/>
        <c:crossAx val="165520128"/>
        <c:crosses val="autoZero"/>
        <c:crossBetween val="between"/>
      </c:valAx>
      <c:catAx>
        <c:axId val="165520128"/>
        <c:scaling>
          <c:orientation val="minMax"/>
        </c:scaling>
        <c:delete val="1"/>
        <c:axPos val="b"/>
        <c:numFmt formatCode="General" sourceLinked="1"/>
        <c:tickLblPos val="none"/>
        <c:crossAx val="165575680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 2016 г</c:v>
                </c:pt>
                <c:pt idx="4">
                  <c:v>2017 г</c:v>
                </c:pt>
                <c:pt idx="5">
                  <c:v>2018г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46</c:v>
                </c:pt>
                <c:pt idx="1">
                  <c:v>39</c:v>
                </c:pt>
                <c:pt idx="2">
                  <c:v>38</c:v>
                </c:pt>
                <c:pt idx="3">
                  <c:v>35</c:v>
                </c:pt>
                <c:pt idx="4">
                  <c:v>31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ЭНМТ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4281730181006881E-3"/>
                  <c:y val="0.3129839728958239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 2016 г</c:v>
                </c:pt>
                <c:pt idx="4">
                  <c:v>2017 г</c:v>
                </c:pt>
                <c:pt idx="5">
                  <c:v>2018г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28</c:v>
                </c:pt>
                <c:pt idx="1">
                  <c:v>22</c:v>
                </c:pt>
                <c:pt idx="2">
                  <c:v>26</c:v>
                </c:pt>
                <c:pt idx="3">
                  <c:v>26</c:v>
                </c:pt>
                <c:pt idx="4">
                  <c:v>22</c:v>
                </c:pt>
                <c:pt idx="5">
                  <c:v>25</c:v>
                </c:pt>
              </c:numCache>
            </c:numRef>
          </c:val>
        </c:ser>
        <c:dLbls>
          <c:showVal val="1"/>
        </c:dLbls>
        <c:axId val="165639680"/>
        <c:axId val="165641216"/>
      </c:barChart>
      <c:catAx>
        <c:axId val="165639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641216"/>
        <c:crosses val="autoZero"/>
        <c:auto val="1"/>
        <c:lblAlgn val="ctr"/>
        <c:lblOffset val="100"/>
      </c:catAx>
      <c:valAx>
        <c:axId val="165641216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656396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Все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9245918561751124E-2"/>
          <c:y val="0.24042661926452616"/>
          <c:w val="0.95475944153174863"/>
          <c:h val="0.4735540495500499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Лист1!$A$1</c:f>
              <c:strCache>
                <c:ptCount val="1"/>
                <c:pt idx="0">
                  <c:v>Пневмония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ВЖК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Cепсис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РДС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Прочие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overlap val="100"/>
        <c:axId val="165913728"/>
        <c:axId val="165915264"/>
      </c:barChart>
      <c:catAx>
        <c:axId val="1659137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5915264"/>
        <c:crosses val="autoZero"/>
        <c:auto val="1"/>
        <c:lblAlgn val="ctr"/>
        <c:lblOffset val="100"/>
      </c:catAx>
      <c:valAx>
        <c:axId val="16591526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659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04355304953785"/>
          <c:y val="0.68595734316134949"/>
          <c:w val="0.67943100757301333"/>
          <c:h val="0.1660882124208422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 i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До</a:t>
            </a:r>
            <a:r>
              <a:rPr lang="ru-RU" baseline="0" dirty="0" smtClean="0"/>
              <a:t> 1000</a:t>
            </a:r>
            <a:endParaRPr lang="ru-RU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9245918561751124E-2"/>
          <c:y val="0.24042661926452616"/>
          <c:w val="0.95475944153174863"/>
          <c:h val="0.4735540495500499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Лист1!$A$1</c:f>
              <c:strCache>
                <c:ptCount val="1"/>
                <c:pt idx="0">
                  <c:v>Пневмония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ВЖК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/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Cепсис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/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РДС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/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/>
        </c:ser>
        <c:overlap val="100"/>
        <c:axId val="165784960"/>
        <c:axId val="165799040"/>
      </c:barChart>
      <c:catAx>
        <c:axId val="1657849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5799040"/>
        <c:crosses val="autoZero"/>
        <c:auto val="1"/>
        <c:lblAlgn val="ctr"/>
        <c:lblOffset val="100"/>
      </c:catAx>
      <c:valAx>
        <c:axId val="16579904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657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04355304953785"/>
          <c:y val="0.68595734316134949"/>
          <c:w val="0.58722700344027878"/>
          <c:h val="0.1805306656748283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 i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Более</a:t>
            </a:r>
            <a:r>
              <a:rPr lang="ru-RU" baseline="0" dirty="0" smtClean="0"/>
              <a:t> 1000</a:t>
            </a:r>
            <a:endParaRPr lang="ru-RU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9245918561751152E-2"/>
          <c:y val="0.24042661926452616"/>
          <c:w val="0.95475944153174863"/>
          <c:h val="0.4735540495500499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Лист1!$A$1</c:f>
              <c:strCache>
                <c:ptCount val="1"/>
                <c:pt idx="0">
                  <c:v>Пневмония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ГБН</c:v>
                </c:pt>
              </c:strCache>
            </c:strRef>
          </c:tx>
          <c:spPr>
            <a:solidFill>
              <a:srgbClr val="D1939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Cепсис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Миокардиопатия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/>
        </c:ser>
        <c:overlap val="100"/>
        <c:axId val="165956992"/>
        <c:axId val="165971072"/>
      </c:barChart>
      <c:catAx>
        <c:axId val="165956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5971072"/>
        <c:crosses val="autoZero"/>
        <c:auto val="1"/>
        <c:lblAlgn val="ctr"/>
        <c:lblOffset val="100"/>
      </c:catAx>
      <c:valAx>
        <c:axId val="16597107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659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10251407803113E-2"/>
          <c:y val="0.68595734316134949"/>
          <c:w val="0.90566574339697303"/>
          <c:h val="0.1805306656748283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 i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Лигирование ОАП</c:v>
                </c:pt>
              </c:strCache>
            </c:strRef>
          </c:tx>
          <c:spPr>
            <a:effectLst/>
          </c:spPr>
          <c:marker>
            <c:symbol val="circle"/>
            <c:size val="10"/>
          </c:marker>
          <c:dLbls>
            <c:dLbl>
              <c:idx val="5"/>
              <c:layout>
                <c:manualLayout>
                  <c:x val="0"/>
                  <c:y val="-7.15010644462927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30</c:v>
                </c:pt>
                <c:pt idx="3">
                  <c:v>31</c:v>
                </c:pt>
                <c:pt idx="4">
                  <c:v>21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Лазерокоагуляция сетчатки</c:v>
                </c:pt>
              </c:strCache>
            </c:strRef>
          </c:tx>
          <c:marker>
            <c:symbol val="square"/>
            <c:size val="1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dLbls>
            <c:dLbl>
              <c:idx val="5"/>
              <c:layout>
                <c:manualLayout>
                  <c:x val="0"/>
                  <c:y val="1.430021288925855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14</c:v>
                </c:pt>
                <c:pt idx="4">
                  <c:v>16</c:v>
                </c:pt>
                <c:pt idx="5">
                  <c:v>6</c:v>
                </c:pt>
              </c:numCache>
            </c:numRef>
          </c:val>
        </c:ser>
        <c:marker val="1"/>
        <c:axId val="166023168"/>
        <c:axId val="166024704"/>
      </c:lineChart>
      <c:catAx>
        <c:axId val="16602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6024704"/>
        <c:crosses val="autoZero"/>
        <c:auto val="1"/>
        <c:lblAlgn val="ctr"/>
        <c:lblOffset val="100"/>
      </c:catAx>
      <c:valAx>
        <c:axId val="166024704"/>
        <c:scaling>
          <c:orientation val="minMax"/>
        </c:scaling>
        <c:axPos val="l"/>
        <c:numFmt formatCode="General" sourceLinked="1"/>
        <c:tickLblPos val="nextTo"/>
        <c:crossAx val="1660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 anchor="t" anchorCtr="0"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9954008783229862E-2"/>
          <c:y val="0.20531158931058938"/>
          <c:w val="0.93672443190426069"/>
          <c:h val="0.5557067733214841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Н/Х операции</c:v>
                </c:pt>
              </c:strCache>
            </c:strRef>
          </c:tx>
          <c:spPr>
            <a:effectLst/>
          </c:spPr>
          <c:marker>
            <c:symbol val="circle"/>
            <c:size val="10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Терапевтическая гипотермия</c:v>
                </c:pt>
              </c:strCache>
            </c:strRef>
          </c:tx>
          <c:marker>
            <c:symbol val="square"/>
            <c:size val="1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marker val="1"/>
        <c:axId val="166103296"/>
        <c:axId val="166113280"/>
      </c:lineChart>
      <c:catAx>
        <c:axId val="166103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6113280"/>
        <c:crosses val="autoZero"/>
        <c:auto val="1"/>
        <c:lblAlgn val="ctr"/>
        <c:lblOffset val="100"/>
      </c:catAx>
      <c:valAx>
        <c:axId val="166113280"/>
        <c:scaling>
          <c:orientation val="minMax"/>
        </c:scaling>
        <c:axPos val="l"/>
        <c:numFmt formatCode="General" sourceLinked="1"/>
        <c:tickLblPos val="nextTo"/>
        <c:crossAx val="16610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 anchor="t" anchorCtr="0"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818662538896372"/>
          <c:y val="2.9394882050142578E-2"/>
          <c:w val="0.87995661546476878"/>
          <c:h val="0.954571545922506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362</c:v>
                </c:pt>
                <c:pt idx="1">
                  <c:v>402</c:v>
                </c:pt>
                <c:pt idx="2">
                  <c:v>551</c:v>
                </c:pt>
                <c:pt idx="3">
                  <c:v>1124</c:v>
                </c:pt>
                <c:pt idx="4">
                  <c:v>1156</c:v>
                </c:pt>
                <c:pt idx="5">
                  <c:v>1077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территории ПК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310</c:v>
                </c:pt>
                <c:pt idx="1">
                  <c:v>289</c:v>
                </c:pt>
                <c:pt idx="2">
                  <c:v>401</c:v>
                </c:pt>
                <c:pt idx="3">
                  <c:v>899</c:v>
                </c:pt>
                <c:pt idx="4">
                  <c:v>902</c:v>
                </c:pt>
                <c:pt idx="5">
                  <c:v>807</c:v>
                </c:pt>
              </c:numCache>
            </c:numRef>
          </c:val>
        </c:ser>
        <c:axId val="166160256"/>
        <c:axId val="166161792"/>
      </c:barChart>
      <c:catAx>
        <c:axId val="166160256"/>
        <c:scaling>
          <c:orientation val="minMax"/>
        </c:scaling>
        <c:axPos val="l"/>
        <c:numFmt formatCode="General" sourceLinked="1"/>
        <c:tickLblPos val="nextTo"/>
        <c:crossAx val="166161792"/>
        <c:crosses val="autoZero"/>
        <c:auto val="1"/>
        <c:lblAlgn val="ctr"/>
        <c:lblOffset val="100"/>
      </c:catAx>
      <c:valAx>
        <c:axId val="166161792"/>
        <c:scaling>
          <c:orientation val="minMax"/>
        </c:scaling>
        <c:delete val="1"/>
        <c:axPos val="b"/>
        <c:numFmt formatCode="General" sourceLinked="1"/>
        <c:tickLblPos val="none"/>
        <c:crossAx val="166160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53.8</c:v>
                </c:pt>
                <c:pt idx="1">
                  <c:v>73.7</c:v>
                </c:pt>
                <c:pt idx="2">
                  <c:v>82.4</c:v>
                </c:pt>
                <c:pt idx="3">
                  <c:v>85</c:v>
                </c:pt>
                <c:pt idx="4">
                  <c:v>86.1</c:v>
                </c:pt>
                <c:pt idx="5">
                  <c:v>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8.7468913710442506E-3"/>
                  <c:y val="-5.1030304465260043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32.5</c:v>
                </c:pt>
                <c:pt idx="1">
                  <c:v>55.3</c:v>
                </c:pt>
                <c:pt idx="2">
                  <c:v>76.599999999999994</c:v>
                </c:pt>
                <c:pt idx="3">
                  <c:v>78.099999999999994</c:v>
                </c:pt>
                <c:pt idx="4">
                  <c:v>76.3</c:v>
                </c:pt>
                <c:pt idx="5">
                  <c:v>79.599999999999994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МСЧ 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0225918021929492E-2"/>
                  <c:y val="2.38144380894546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61993769470478E-2"/>
                  <c:y val="4.23831057290675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865768950648411E-2"/>
                  <c:y val="2.95925680388879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47.5</c:v>
                </c:pt>
                <c:pt idx="2">
                  <c:v>56.8</c:v>
                </c:pt>
                <c:pt idx="3">
                  <c:v>76</c:v>
                </c:pt>
                <c:pt idx="4">
                  <c:v>75.900000000000006</c:v>
                </c:pt>
                <c:pt idx="5">
                  <c:v>74.900000000000006</c:v>
                </c:pt>
              </c:numCache>
            </c:numRef>
          </c:val>
        </c:ser>
        <c:dLbls>
          <c:showVal val="1"/>
        </c:dLbls>
        <c:marker val="1"/>
        <c:axId val="166308864"/>
        <c:axId val="166322944"/>
      </c:lineChart>
      <c:catAx>
        <c:axId val="166308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22944"/>
        <c:crosses val="autoZero"/>
        <c:auto val="1"/>
        <c:lblAlgn val="ctr"/>
        <c:lblOffset val="100"/>
      </c:catAx>
      <c:valAx>
        <c:axId val="1663229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30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68445312734473E-2"/>
          <c:y val="2.6946077754382982E-2"/>
          <c:w val="0.96947224255585263"/>
          <c:h val="0.902732760489681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детей, состоящих на учете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  <c:pt idx="4">
                  <c:v>2018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1087</c:v>
                </c:pt>
                <c:pt idx="1">
                  <c:v>1295</c:v>
                </c:pt>
                <c:pt idx="2">
                  <c:v>2009</c:v>
                </c:pt>
                <c:pt idx="3">
                  <c:v>2390</c:v>
                </c:pt>
                <c:pt idx="4">
                  <c:v>3314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детей, снятых с Д-учета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  <c:pt idx="4">
                  <c:v>2018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883</c:v>
                </c:pt>
                <c:pt idx="2">
                  <c:v>873</c:v>
                </c:pt>
                <c:pt idx="3">
                  <c:v>1494</c:v>
                </c:pt>
                <c:pt idx="4">
                  <c:v>1295</c:v>
                </c:pt>
              </c:numCache>
            </c:numRef>
          </c:val>
        </c:ser>
        <c:dLbls>
          <c:showVal val="1"/>
        </c:dLbls>
        <c:axId val="166344960"/>
        <c:axId val="166383616"/>
      </c:barChart>
      <c:catAx>
        <c:axId val="166344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83616"/>
        <c:crosses val="autoZero"/>
        <c:auto val="1"/>
        <c:lblAlgn val="ctr"/>
        <c:lblOffset val="100"/>
      </c:catAx>
      <c:valAx>
        <c:axId val="1663836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3449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45797194619727"/>
          <c:y val="0.11125161734332115"/>
          <c:w val="0.32724066298842336"/>
          <c:h val="0.150388046665900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918628970484094"/>
          <c:y val="2.6620323955075801E-2"/>
          <c:w val="0.78677016273196099"/>
          <c:h val="0.77588612848560001"/>
        </c:manualLayout>
      </c:layout>
      <c:barChart>
        <c:barDir val="bar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-5.8287388031993022E-3"/>
                  <c:y val="-4.8047711756102314E-3"/>
                </c:manualLayout>
              </c:layout>
              <c:showVal val="1"/>
            </c:dLbl>
            <c:dLbl>
              <c:idx val="6"/>
              <c:layout>
                <c:manualLayout>
                  <c:x val="-8.7431082047989342E-3"/>
                  <c:y val="4.8047711756102314E-3"/>
                </c:manualLayout>
              </c:layout>
              <c:showVal val="1"/>
            </c:dLbl>
            <c:dLbl>
              <c:idx val="7"/>
              <c:layout>
                <c:manualLayout>
                  <c:x val="-8.7431082047989342E-3"/>
                  <c:y val="-2.1216658860489881E-3"/>
                </c:manualLayout>
              </c:layout>
              <c:showVal val="1"/>
            </c:dLbl>
            <c:dLbl>
              <c:idx val="8"/>
              <c:layout>
                <c:manualLayout>
                  <c:x val="-8.7431082047989342E-3"/>
                  <c:y val="-2.4023855878051292E-3"/>
                </c:manualLayout>
              </c:layout>
              <c:showVal val="1"/>
            </c:dLbl>
            <c:dLbl>
              <c:idx val="9"/>
              <c:layout>
                <c:manualLayout>
                  <c:x val="1.4571847007998219E-2"/>
                  <c:y val="4.8047711756102314E-3"/>
                </c:manualLayout>
              </c:layout>
              <c:showVal val="1"/>
            </c:dLbl>
            <c:dLbl>
              <c:idx val="10"/>
              <c:layout>
                <c:manualLayout>
                  <c:x val="-7.2859235039991902E-3"/>
                  <c:y val="-7.2071567634153424E-3"/>
                </c:manualLayout>
              </c:layout>
              <c:showVal val="1"/>
            </c:dLbl>
            <c:dLbl>
              <c:idx val="12"/>
              <c:layout>
                <c:manualLayout>
                  <c:x val="1.1657477606398599E-2"/>
                  <c:y val="-2.4023855878051162E-3"/>
                </c:manualLayout>
              </c:layout>
              <c:showVal val="1"/>
            </c:dLbl>
            <c:dLbl>
              <c:idx val="13"/>
              <c:layout>
                <c:manualLayout>
                  <c:x val="2.9143694015996446E-3"/>
                  <c:y val="-2.4023855878051162E-3"/>
                </c:manualLayout>
              </c:layout>
              <c:showVal val="1"/>
            </c:dLbl>
            <c:dLbl>
              <c:idx val="14"/>
              <c:layout>
                <c:manualLayout>
                  <c:x val="5.8287388031992892E-3"/>
                  <c:y val="4.6175722986383115E-3"/>
                </c:manualLayout>
              </c:layout>
              <c:showVal val="1"/>
            </c:dLbl>
            <c:dLbl>
              <c:idx val="18"/>
              <c:layout>
                <c:manualLayout>
                  <c:x val="1.0200292905598598E-2"/>
                  <c:y val="-4.6175722986383965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Чусовой</c:v>
                </c:pt>
                <c:pt idx="1">
                  <c:v>Кунгур</c:v>
                </c:pt>
                <c:pt idx="2">
                  <c:v>Березники</c:v>
                </c:pt>
                <c:pt idx="3">
                  <c:v>Добрянка</c:v>
                </c:pt>
                <c:pt idx="4">
                  <c:v>Чайковский</c:v>
                </c:pt>
                <c:pt idx="5">
                  <c:v>Кудымкар</c:v>
                </c:pt>
                <c:pt idx="6">
                  <c:v>Краснокамск</c:v>
                </c:pt>
                <c:pt idx="7">
                  <c:v>Ильинский</c:v>
                </c:pt>
                <c:pt idx="8">
                  <c:v>Нытвенский</c:v>
                </c:pt>
                <c:pt idx="9">
                  <c:v>Лысьва</c:v>
                </c:pt>
                <c:pt idx="10">
                  <c:v>Октябрьский</c:v>
                </c:pt>
                <c:pt idx="11">
                  <c:v>Пермский</c:v>
                </c:pt>
                <c:pt idx="12">
                  <c:v>Верещагинский</c:v>
                </c:pt>
                <c:pt idx="13">
                  <c:v>Карагайский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238</c:v>
                </c:pt>
                <c:pt idx="1">
                  <c:v>181</c:v>
                </c:pt>
                <c:pt idx="2">
                  <c:v>109</c:v>
                </c:pt>
                <c:pt idx="3">
                  <c:v>64</c:v>
                </c:pt>
                <c:pt idx="4">
                  <c:v>96</c:v>
                </c:pt>
                <c:pt idx="5">
                  <c:v>70</c:v>
                </c:pt>
                <c:pt idx="6">
                  <c:v>62</c:v>
                </c:pt>
                <c:pt idx="7">
                  <c:v>39</c:v>
                </c:pt>
                <c:pt idx="8">
                  <c:v>33</c:v>
                </c:pt>
                <c:pt idx="9">
                  <c:v>51</c:v>
                </c:pt>
                <c:pt idx="10">
                  <c:v>44</c:v>
                </c:pt>
                <c:pt idx="11">
                  <c:v>22</c:v>
                </c:pt>
                <c:pt idx="12">
                  <c:v>49</c:v>
                </c:pt>
                <c:pt idx="13">
                  <c:v>34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4"/>
              <c:layout>
                <c:manualLayout>
                  <c:x val="-5.8287388031992892E-3"/>
                  <c:y val="2.4023855878051292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3114662307198398E-2"/>
                  <c:y val="4.804771175610231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4.3715541023994714E-3"/>
                  <c:y val="9.6095423512205687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0"/>
                  <c:y val="-2.4023855878051162E-3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-1.3866202448162121E-3"/>
                  <c:y val="-6.5526485639032022E-4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1.4571847007998223E-3"/>
                  <c:y val="-2.402385587805114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Лист1!$A$2:$A$15</c:f>
              <c:strCache>
                <c:ptCount val="14"/>
                <c:pt idx="0">
                  <c:v>Чусовой</c:v>
                </c:pt>
                <c:pt idx="1">
                  <c:v>Кунгур</c:v>
                </c:pt>
                <c:pt idx="2">
                  <c:v>Березники</c:v>
                </c:pt>
                <c:pt idx="3">
                  <c:v>Добрянка</c:v>
                </c:pt>
                <c:pt idx="4">
                  <c:v>Чайковский</c:v>
                </c:pt>
                <c:pt idx="5">
                  <c:v>Кудымкар</c:v>
                </c:pt>
                <c:pt idx="6">
                  <c:v>Краснокамск</c:v>
                </c:pt>
                <c:pt idx="7">
                  <c:v>Ильинский</c:v>
                </c:pt>
                <c:pt idx="8">
                  <c:v>Нытвенский</c:v>
                </c:pt>
                <c:pt idx="9">
                  <c:v>Лысьва</c:v>
                </c:pt>
                <c:pt idx="10">
                  <c:v>Октябрьский</c:v>
                </c:pt>
                <c:pt idx="11">
                  <c:v>Пермский</c:v>
                </c:pt>
                <c:pt idx="12">
                  <c:v>Верещагинский</c:v>
                </c:pt>
                <c:pt idx="13">
                  <c:v>Карагайский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224</c:v>
                </c:pt>
                <c:pt idx="1">
                  <c:v>167</c:v>
                </c:pt>
                <c:pt idx="2">
                  <c:v>158</c:v>
                </c:pt>
                <c:pt idx="3">
                  <c:v>113</c:v>
                </c:pt>
                <c:pt idx="4">
                  <c:v>101</c:v>
                </c:pt>
                <c:pt idx="5">
                  <c:v>94</c:v>
                </c:pt>
                <c:pt idx="6">
                  <c:v>79</c:v>
                </c:pt>
                <c:pt idx="7">
                  <c:v>61</c:v>
                </c:pt>
                <c:pt idx="8">
                  <c:v>49</c:v>
                </c:pt>
                <c:pt idx="9">
                  <c:v>48</c:v>
                </c:pt>
                <c:pt idx="10">
                  <c:v>36</c:v>
                </c:pt>
                <c:pt idx="11">
                  <c:v>35</c:v>
                </c:pt>
                <c:pt idx="12">
                  <c:v>33</c:v>
                </c:pt>
                <c:pt idx="13">
                  <c:v>32</c:v>
                </c:pt>
              </c:numCache>
            </c:numRef>
          </c:val>
        </c:ser>
        <c:axId val="178558848"/>
        <c:axId val="178560384"/>
      </c:barChart>
      <c:catAx>
        <c:axId val="178558848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 sz="1000" b="1" baseline="0"/>
            </a:pPr>
            <a:endParaRPr lang="ru-RU"/>
          </a:p>
        </c:txPr>
        <c:crossAx val="178560384"/>
        <c:crosses val="autoZero"/>
        <c:auto val="1"/>
        <c:lblAlgn val="ctr"/>
        <c:lblOffset val="100"/>
      </c:catAx>
      <c:valAx>
        <c:axId val="178560384"/>
        <c:scaling>
          <c:orientation val="minMax"/>
        </c:scaling>
        <c:axPos val="b"/>
        <c:majorGridlines/>
        <c:numFmt formatCode="General" sourceLinked="1"/>
        <c:tickLblPos val="nextTo"/>
        <c:crossAx val="17855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25928938035924"/>
          <c:y val="5.3596379823318732E-2"/>
          <c:w val="6.9878546523662155E-2"/>
          <c:h val="0.10258148627083929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0934974990392E-2"/>
          <c:y val="3.1337299076270662E-2"/>
          <c:w val="0.65455169008068814"/>
          <c:h val="0.8383160727713022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ЭНМТ</c:v>
                </c:pt>
              </c:strCache>
            </c:strRef>
          </c:tx>
          <c:spPr>
            <a:ln w="412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373605232781841E-2"/>
                  <c:y val="1.20656392309935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414065979343962E-2"/>
                  <c:y val="2.91596563250106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882707764646012E-2"/>
                  <c:y val="4.05556677210220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265547318320912E-2"/>
                  <c:y val="4.62536734190276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  <c:pt idx="4">
                  <c:v>2018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101</c:v>
                </c:pt>
                <c:pt idx="2">
                  <c:v>197</c:v>
                </c:pt>
                <c:pt idx="3">
                  <c:v>214</c:v>
                </c:pt>
                <c:pt idx="4">
                  <c:v>208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ОНМТ</c:v>
                </c:pt>
              </c:strCache>
            </c:strRef>
          </c:tx>
          <c:spPr>
            <a:ln w="41275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  <c:pt idx="4">
                  <c:v>2018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</c:v>
                </c:pt>
                <c:pt idx="1">
                  <c:v>205</c:v>
                </c:pt>
                <c:pt idx="2">
                  <c:v>355</c:v>
                </c:pt>
                <c:pt idx="3">
                  <c:v>406</c:v>
                </c:pt>
                <c:pt idx="4">
                  <c:v>397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недоношенных</c:v>
                </c:pt>
              </c:strCache>
            </c:strRef>
          </c:tx>
          <c:spPr>
            <a:ln w="41275" cmpd="sng"/>
          </c:spPr>
          <c:marker>
            <c:symbol val="circle"/>
            <c:size val="16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  <c:pt idx="4">
                  <c:v>2018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397</c:v>
                </c:pt>
                <c:pt idx="1">
                  <c:v>956</c:v>
                </c:pt>
                <c:pt idx="2">
                  <c:v>1609</c:v>
                </c:pt>
                <c:pt idx="3">
                  <c:v>1715</c:v>
                </c:pt>
                <c:pt idx="4">
                  <c:v>1683</c:v>
                </c:pt>
              </c:numCache>
            </c:numRef>
          </c:val>
        </c:ser>
        <c:dLbls>
          <c:showVal val="1"/>
        </c:dLbls>
        <c:marker val="1"/>
        <c:axId val="166456320"/>
        <c:axId val="166757120"/>
      </c:lineChart>
      <c:catAx>
        <c:axId val="166456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57120"/>
        <c:crosses val="autoZero"/>
        <c:auto val="1"/>
        <c:lblAlgn val="ctr"/>
        <c:lblOffset val="100"/>
      </c:catAx>
      <c:valAx>
        <c:axId val="1667571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45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370762907740024E-2"/>
          <c:y val="3.0672920400148802E-2"/>
          <c:w val="0.93820227452788063"/>
          <c:h val="0.808423862727007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ЭНМТ в реестре</c:v>
                </c:pt>
              </c:strCache>
            </c:strRef>
          </c:tx>
          <c:spPr>
            <a:effectLst/>
          </c:spPr>
          <c:marker>
            <c:symbol val="square"/>
            <c:size val="9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6"/>
                <c:pt idx="0">
                  <c:v>31</c:v>
                </c:pt>
                <c:pt idx="1">
                  <c:v>93</c:v>
                </c:pt>
                <c:pt idx="2">
                  <c:v>175</c:v>
                </c:pt>
                <c:pt idx="3">
                  <c:v>219</c:v>
                </c:pt>
                <c:pt idx="4">
                  <c:v>236</c:v>
                </c:pt>
                <c:pt idx="5">
                  <c:v>242</c:v>
                </c:pt>
              </c:numCache>
            </c:numRef>
          </c:val>
        </c:ser>
        <c:dLbls>
          <c:showVal val="1"/>
        </c:dLbls>
        <c:marker val="1"/>
        <c:axId val="166633472"/>
        <c:axId val="166635008"/>
      </c:lineChart>
      <c:catAx>
        <c:axId val="166633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6635008"/>
        <c:crosses val="autoZero"/>
        <c:auto val="1"/>
        <c:lblAlgn val="ctr"/>
        <c:lblOffset val="100"/>
      </c:catAx>
      <c:valAx>
        <c:axId val="166635008"/>
        <c:scaling>
          <c:orientation val="minMax"/>
        </c:scaling>
        <c:delete val="1"/>
        <c:axPos val="l"/>
        <c:numFmt formatCode="General" sourceLinked="1"/>
        <c:tickLblPos val="none"/>
        <c:crossAx val="16663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привито против пневмококковой инфекции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delete val="1"/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48</c:v>
                </c:pt>
                <c:pt idx="3">
                  <c:v>70</c:v>
                </c:pt>
                <c:pt idx="4">
                  <c:v>75</c:v>
                </c:pt>
                <c:pt idx="5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против ВГВ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4.5810189268223724E-3"/>
                  <c:y val="0.28740254705999041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10189268223724E-3"/>
                  <c:y val="0.32834304642479328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0.40755978804287635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  <c:pt idx="5">
                  <c:v>2018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47</c:v>
                </c:pt>
                <c:pt idx="3">
                  <c:v>70</c:v>
                </c:pt>
                <c:pt idx="4">
                  <c:v>83</c:v>
                </c:pt>
                <c:pt idx="5">
                  <c:v>88</c:v>
                </c:pt>
              </c:numCache>
            </c:numRef>
          </c:val>
        </c:ser>
        <c:dLbls>
          <c:showVal val="1"/>
        </c:dLbls>
        <c:axId val="166693888"/>
        <c:axId val="166707968"/>
      </c:barChart>
      <c:catAx>
        <c:axId val="166693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6707968"/>
        <c:crosses val="autoZero"/>
        <c:auto val="1"/>
        <c:lblAlgn val="ctr"/>
        <c:lblOffset val="100"/>
      </c:catAx>
      <c:valAx>
        <c:axId val="166707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6693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Медсестры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721</c:v>
                </c:pt>
                <c:pt idx="2">
                  <c:v>738</c:v>
                </c:pt>
                <c:pt idx="3">
                  <c:v>748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395</c:v>
                </c:pt>
                <c:pt idx="1">
                  <c:v>406</c:v>
                </c:pt>
                <c:pt idx="2">
                  <c:v>416</c:v>
                </c:pt>
                <c:pt idx="3">
                  <c:v>422</c:v>
                </c:pt>
              </c:numCache>
            </c:numRef>
          </c:val>
        </c:ser>
        <c:overlap val="100"/>
        <c:axId val="166833152"/>
        <c:axId val="166839040"/>
      </c:barChart>
      <c:catAx>
        <c:axId val="166833152"/>
        <c:scaling>
          <c:orientation val="minMax"/>
        </c:scaling>
        <c:axPos val="b"/>
        <c:numFmt formatCode="General" sourceLinked="1"/>
        <c:tickLblPos val="nextTo"/>
        <c:crossAx val="166839040"/>
        <c:crosses val="autoZero"/>
        <c:auto val="1"/>
        <c:lblAlgn val="ctr"/>
        <c:lblOffset val="100"/>
      </c:catAx>
      <c:valAx>
        <c:axId val="166839040"/>
        <c:scaling>
          <c:orientation val="minMax"/>
        </c:scaling>
        <c:axPos val="l"/>
        <c:majorGridlines/>
        <c:numFmt formatCode="General" sourceLinked="1"/>
        <c:tickLblPos val="nextTo"/>
        <c:crossAx val="1668331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Медсестры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2015 год </c:v>
                </c:pt>
                <c:pt idx="1">
                  <c:v>2016 год </c:v>
                </c:pt>
                <c:pt idx="2">
                  <c:v>2017 год 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</c:v>
                </c:pt>
                <c:pt idx="1">
                  <c:v>155</c:v>
                </c:pt>
                <c:pt idx="2">
                  <c:v>114</c:v>
                </c:pt>
                <c:pt idx="3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2015 год </c:v>
                </c:pt>
                <c:pt idx="1">
                  <c:v>2016 год </c:v>
                </c:pt>
                <c:pt idx="2">
                  <c:v>2017 год 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130</c:v>
                </c:pt>
                <c:pt idx="1">
                  <c:v>126</c:v>
                </c:pt>
                <c:pt idx="2">
                  <c:v>87</c:v>
                </c:pt>
                <c:pt idx="3">
                  <c:v>116</c:v>
                </c:pt>
              </c:numCache>
            </c:numRef>
          </c:val>
        </c:ser>
        <c:overlap val="100"/>
        <c:axId val="167459456"/>
        <c:axId val="167473536"/>
      </c:barChart>
      <c:catAx>
        <c:axId val="167459456"/>
        <c:scaling>
          <c:orientation val="minMax"/>
        </c:scaling>
        <c:axPos val="b"/>
        <c:tickLblPos val="nextTo"/>
        <c:crossAx val="167473536"/>
        <c:crosses val="autoZero"/>
        <c:auto val="1"/>
        <c:lblAlgn val="ctr"/>
        <c:lblOffset val="100"/>
      </c:catAx>
      <c:valAx>
        <c:axId val="167473536"/>
        <c:scaling>
          <c:orientation val="minMax"/>
        </c:scaling>
        <c:axPos val="l"/>
        <c:majorGridlines/>
        <c:numFmt formatCode="General" sourceLinked="1"/>
        <c:tickLblPos val="nextTo"/>
        <c:crossAx val="1674594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985648181894308"/>
          <c:y val="4.6579330422125177E-2"/>
          <c:w val="0.8074270760469453"/>
          <c:h val="0.79456734272293394"/>
        </c:manualLayout>
      </c:layout>
      <c:barChart>
        <c:barDir val="bar"/>
        <c:grouping val="clustered"/>
        <c:ser>
          <c:idx val="0"/>
          <c:order val="0"/>
          <c:tx>
            <c:strRef>
              <c:f>'ср зп на 1 ССЧ (осн+внеш)'!$C$9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CC00"/>
            </a:solidFill>
          </c:spPr>
          <c:dLbls>
            <c:showVal val="1"/>
          </c:dLbls>
          <c:cat>
            <c:strRef>
              <c:f>'ср зп на 1 ССЧ (осн+внеш)'!$A$10:$A$13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(осн+внеш)'!$C$10:$C$13</c:f>
              <c:numCache>
                <c:formatCode>#,##0</c:formatCode>
                <c:ptCount val="4"/>
                <c:pt idx="0">
                  <c:v>56471</c:v>
                </c:pt>
                <c:pt idx="1">
                  <c:v>33222</c:v>
                </c:pt>
                <c:pt idx="2">
                  <c:v>19444</c:v>
                </c:pt>
                <c:pt idx="3">
                  <c:v>23221</c:v>
                </c:pt>
              </c:numCache>
            </c:numRef>
          </c:val>
        </c:ser>
        <c:ser>
          <c:idx val="1"/>
          <c:order val="1"/>
          <c:tx>
            <c:strRef>
              <c:f>'ср зп на 1 ССЧ (осн+внеш)'!$D$9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</c:spPr>
          <c:dLbls>
            <c:showVal val="1"/>
          </c:dLbls>
          <c:cat>
            <c:strRef>
              <c:f>'ср зп на 1 ССЧ (осн+внеш)'!$A$10:$A$13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(осн+внеш)'!$D$10:$D$13</c:f>
              <c:numCache>
                <c:formatCode>General</c:formatCode>
                <c:ptCount val="4"/>
                <c:pt idx="0">
                  <c:v>61804</c:v>
                </c:pt>
                <c:pt idx="1">
                  <c:v>34113</c:v>
                </c:pt>
                <c:pt idx="2">
                  <c:v>24196</c:v>
                </c:pt>
                <c:pt idx="3">
                  <c:v>23457</c:v>
                </c:pt>
              </c:numCache>
            </c:numRef>
          </c:val>
        </c:ser>
        <c:ser>
          <c:idx val="2"/>
          <c:order val="2"/>
          <c:tx>
            <c:strRef>
              <c:f>'ср зп на 1 ССЧ (осн+внеш)'!$E$9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33FF"/>
            </a:solidFill>
          </c:spPr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strRef>
              <c:f>'ср зп на 1 ССЧ (осн+внеш)'!$A$10:$A$13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(осн+внеш)'!$E$10:$E$13</c:f>
              <c:numCache>
                <c:formatCode>General</c:formatCode>
                <c:ptCount val="4"/>
                <c:pt idx="0">
                  <c:v>78149</c:v>
                </c:pt>
                <c:pt idx="1">
                  <c:v>38113</c:v>
                </c:pt>
                <c:pt idx="2">
                  <c:v>33144</c:v>
                </c:pt>
                <c:pt idx="3">
                  <c:v>24727</c:v>
                </c:pt>
              </c:numCache>
            </c:numRef>
          </c:val>
        </c:ser>
        <c:axId val="117295744"/>
        <c:axId val="117318016"/>
      </c:barChart>
      <c:catAx>
        <c:axId val="117295744"/>
        <c:scaling>
          <c:orientation val="minMax"/>
        </c:scaling>
        <c:axPos val="l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7318016"/>
        <c:crosses val="autoZero"/>
        <c:auto val="1"/>
        <c:lblAlgn val="ctr"/>
        <c:lblOffset val="100"/>
      </c:catAx>
      <c:valAx>
        <c:axId val="117318016"/>
        <c:scaling>
          <c:orientation val="minMax"/>
        </c:scaling>
        <c:axPos val="b"/>
        <c:majorGridlines/>
        <c:numFmt formatCode="#,##0" sourceLinked="1"/>
        <c:tickLblPos val="nextTo"/>
        <c:crossAx val="117295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717826377016235"/>
          <c:y val="0.93767484230543885"/>
          <c:w val="0.4582942339375351"/>
          <c:h val="4.6455792019943924E-2"/>
        </c:manualLayout>
      </c:layout>
    </c:legend>
    <c:plotVisOnly val="1"/>
  </c:chart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08244822794501"/>
          <c:y val="6.10138538635977E-2"/>
          <c:w val="0.7488506204681098"/>
          <c:h val="0.80139033955210215"/>
        </c:manualLayout>
      </c:layout>
      <c:barChart>
        <c:barDir val="bar"/>
        <c:grouping val="clustered"/>
        <c:ser>
          <c:idx val="0"/>
          <c:order val="0"/>
          <c:tx>
            <c:strRef>
              <c:f>'ср зп на 1 ССЧ (осн+внеш)'!$C$2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CC00"/>
            </a:solidFill>
          </c:spPr>
          <c:dLbls>
            <c:showVal val="1"/>
          </c:dLbls>
          <c:cat>
            <c:strRef>
              <c:f>'ср зп на 1 ССЧ (осн+внеш)'!$A$3:$A$6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(осн+внеш)'!$C$3:$C$6</c:f>
              <c:numCache>
                <c:formatCode>#,##0</c:formatCode>
                <c:ptCount val="4"/>
                <c:pt idx="0">
                  <c:v>47010</c:v>
                </c:pt>
                <c:pt idx="1">
                  <c:v>32127</c:v>
                </c:pt>
                <c:pt idx="2">
                  <c:v>19282</c:v>
                </c:pt>
                <c:pt idx="3">
                  <c:v>23167</c:v>
                </c:pt>
              </c:numCache>
            </c:numRef>
          </c:val>
        </c:ser>
        <c:ser>
          <c:idx val="1"/>
          <c:order val="1"/>
          <c:tx>
            <c:strRef>
              <c:f>'ср зп на 1 ССЧ (осн+внеш)'!$D$2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9900"/>
            </a:solidFill>
          </c:spPr>
          <c:dLbls>
            <c:showVal val="1"/>
          </c:dLbls>
          <c:cat>
            <c:strRef>
              <c:f>'ср зп на 1 ССЧ (осн+внеш)'!$A$3:$A$6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(осн+внеш)'!$D$3:$D$6</c:f>
              <c:numCache>
                <c:formatCode>#,##0</c:formatCode>
                <c:ptCount val="4"/>
                <c:pt idx="0">
                  <c:v>51542</c:v>
                </c:pt>
                <c:pt idx="1">
                  <c:v>33342</c:v>
                </c:pt>
                <c:pt idx="2">
                  <c:v>23997</c:v>
                </c:pt>
                <c:pt idx="3">
                  <c:v>23370</c:v>
                </c:pt>
              </c:numCache>
            </c:numRef>
          </c:val>
        </c:ser>
        <c:ser>
          <c:idx val="2"/>
          <c:order val="2"/>
          <c:tx>
            <c:strRef>
              <c:f>'ср зп на 1 ССЧ (осн+внеш)'!$E$2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33FF"/>
            </a:solidFill>
          </c:spPr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strRef>
              <c:f>'ср зп на 1 ССЧ (осн+внеш)'!$A$3:$A$6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(осн+внеш)'!$E$3:$E$6</c:f>
              <c:numCache>
                <c:formatCode>General</c:formatCode>
                <c:ptCount val="4"/>
                <c:pt idx="0">
                  <c:v>63979</c:v>
                </c:pt>
                <c:pt idx="1">
                  <c:v>37120</c:v>
                </c:pt>
                <c:pt idx="2">
                  <c:v>32861</c:v>
                </c:pt>
                <c:pt idx="3">
                  <c:v>24650</c:v>
                </c:pt>
              </c:numCache>
            </c:numRef>
          </c:val>
        </c:ser>
        <c:axId val="117340416"/>
        <c:axId val="117358592"/>
      </c:barChart>
      <c:catAx>
        <c:axId val="117340416"/>
        <c:scaling>
          <c:orientation val="minMax"/>
        </c:scaling>
        <c:axPos val="l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7358592"/>
        <c:crosses val="autoZero"/>
        <c:auto val="1"/>
        <c:lblAlgn val="ctr"/>
        <c:lblOffset val="100"/>
      </c:catAx>
      <c:valAx>
        <c:axId val="117358592"/>
        <c:scaling>
          <c:orientation val="minMax"/>
        </c:scaling>
        <c:axPos val="b"/>
        <c:majorGridlines/>
        <c:numFmt formatCode="#,##0" sourceLinked="1"/>
        <c:tickLblPos val="nextTo"/>
        <c:crossAx val="117340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633050687309274"/>
          <c:y val="0.94551332127384957"/>
          <c:w val="0.48427067002155738"/>
          <c:h val="5.4486739953717271E-2"/>
        </c:manualLayout>
      </c:layout>
    </c:legend>
    <c:plotVisOnly val="1"/>
  </c:chart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243559832798619E-2"/>
          <c:y val="4.5184196158916924E-2"/>
          <c:w val="0.90912681053757816"/>
          <c:h val="0.78448299290117929"/>
        </c:manualLayout>
      </c:layout>
      <c:barChart>
        <c:barDir val="col"/>
        <c:grouping val="clustered"/>
        <c:ser>
          <c:idx val="0"/>
          <c:order val="0"/>
          <c:tx>
            <c:strRef>
              <c:f>'сравн зп по отрасли'!$B$3</c:f>
              <c:strCache>
                <c:ptCount val="1"/>
                <c:pt idx="0">
                  <c:v>ПККБ</c:v>
                </c:pt>
              </c:strCache>
            </c:strRef>
          </c:tx>
          <c:spPr>
            <a:solidFill>
              <a:srgbClr val="66FF99"/>
            </a:solidFill>
            <a:ln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  <a:tileRect r="-100000" b="-100000"/>
              </a:gradFill>
            </a:ln>
          </c:spPr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'сравн зп по отрасли'!$A$4:$A$6</c:f>
              <c:strCache>
                <c:ptCount val="3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</c:strCache>
            </c:strRef>
          </c:cat>
          <c:val>
            <c:numRef>
              <c:f>'сравн зп по отрасли'!$B$4:$B$6</c:f>
              <c:numCache>
                <c:formatCode>General</c:formatCode>
                <c:ptCount val="3"/>
                <c:pt idx="0">
                  <c:v>78149</c:v>
                </c:pt>
                <c:pt idx="1">
                  <c:v>38113</c:v>
                </c:pt>
                <c:pt idx="2">
                  <c:v>33144</c:v>
                </c:pt>
              </c:numCache>
            </c:numRef>
          </c:val>
        </c:ser>
        <c:ser>
          <c:idx val="1"/>
          <c:order val="1"/>
          <c:tx>
            <c:strRef>
              <c:f>'сравн зп по отрасли'!$C$3</c:f>
              <c:strCache>
                <c:ptCount val="1"/>
                <c:pt idx="0">
                  <c:v>по отрасли</c:v>
                </c:pt>
              </c:strCache>
            </c:strRef>
          </c:tx>
          <c:spPr>
            <a:solidFill>
              <a:srgbClr val="CC99FF"/>
            </a:solidFill>
          </c:spPr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'сравн зп по отрасли'!$A$4:$A$6</c:f>
              <c:strCache>
                <c:ptCount val="3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</c:strCache>
            </c:strRef>
          </c:cat>
          <c:val>
            <c:numRef>
              <c:f>'сравн зп по отрасли'!$C$4:$C$6</c:f>
              <c:numCache>
                <c:formatCode>#,##0</c:formatCode>
                <c:ptCount val="3"/>
                <c:pt idx="0">
                  <c:v>60032</c:v>
                </c:pt>
                <c:pt idx="1">
                  <c:v>29718</c:v>
                </c:pt>
                <c:pt idx="2">
                  <c:v>28065</c:v>
                </c:pt>
              </c:numCache>
            </c:numRef>
          </c:val>
        </c:ser>
        <c:axId val="117470336"/>
        <c:axId val="117471872"/>
      </c:barChart>
      <c:catAx>
        <c:axId val="117470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471872"/>
        <c:crosses val="autoZero"/>
        <c:auto val="1"/>
        <c:lblAlgn val="ctr"/>
        <c:lblOffset val="100"/>
      </c:catAx>
      <c:valAx>
        <c:axId val="117471872"/>
        <c:scaling>
          <c:orientation val="minMax"/>
        </c:scaling>
        <c:axPos val="l"/>
        <c:majorGridlines/>
        <c:numFmt formatCode="General" sourceLinked="1"/>
        <c:tickLblPos val="nextTo"/>
        <c:crossAx val="117470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267628272129744"/>
          <c:y val="0.9292719136980222"/>
          <c:w val="0.800723944905117"/>
          <c:h val="4.135951067790535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базовая часть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рекомендации РФ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31</c:v>
                </c:pt>
                <c:pt idx="1">
                  <c:v>40</c:v>
                </c:pt>
                <c:pt idx="2">
                  <c:v>44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компенсационные выплаты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рекомендации РФ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стимулирующие выплаты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рекомендации РФ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53</c:v>
                </c:pt>
                <c:pt idx="1">
                  <c:v>43</c:v>
                </c:pt>
                <c:pt idx="2">
                  <c:v>38</c:v>
                </c:pt>
                <c:pt idx="3">
                  <c:v>30</c:v>
                </c:pt>
              </c:numCache>
            </c:numRef>
          </c:val>
        </c:ser>
        <c:overlap val="100"/>
        <c:axId val="198560768"/>
        <c:axId val="198578944"/>
      </c:barChart>
      <c:catAx>
        <c:axId val="19856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578944"/>
        <c:crosses val="autoZero"/>
        <c:auto val="1"/>
        <c:lblAlgn val="ctr"/>
        <c:lblOffset val="100"/>
      </c:catAx>
      <c:valAx>
        <c:axId val="198578944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560768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881322267149016E-2"/>
          <c:y val="0.10470927848994722"/>
          <c:w val="0.93696166357583865"/>
          <c:h val="0.79290569355160057"/>
        </c:manualLayout>
      </c:layout>
      <c:lineChart>
        <c:grouping val="standard"/>
        <c:ser>
          <c:idx val="2"/>
          <c:order val="2"/>
          <c:tx>
            <c:strRef>
              <c:f>'сравнение 2016-2017 окончательн'!$B$136</c:f>
            </c:strRef>
          </c:tx>
          <c:cat>
            <c:multiLvlStrRef>
              <c:f>'сравнение 2016-2017 окончательн'!$A$137:$A$141</c:f>
            </c:multiLvlStrRef>
          </c:cat>
          <c:val>
            <c:numRef>
              <c:f>'сравнение 2016-2017 окончательн'!$B$137:$B$141</c:f>
            </c:numRef>
          </c:val>
        </c:ser>
        <c:ser>
          <c:idx val="3"/>
          <c:order val="3"/>
          <c:tx>
            <c:strRef>
              <c:f>'сравнение 2016-2017 окончательн'!$C$136</c:f>
            </c:strRef>
          </c:tx>
          <c:cat>
            <c:multiLvlStrRef>
              <c:f>'сравнение 2016-2017 окончательн'!$A$137:$A$141</c:f>
            </c:multiLvlStrRef>
          </c:cat>
          <c:val>
            <c:numRef>
              <c:f>'сравнение 2016-2017 окончательн'!$C$137:$C$141</c:f>
            </c:numRef>
          </c:val>
        </c:ser>
        <c:ser>
          <c:idx val="4"/>
          <c:order val="4"/>
          <c:tx>
            <c:strRef>
              <c:f>'[зарплата_врачей_в_отделениях 2017 г..xlsx]сравнение 2016-2017 окончательн'!$B$136</c:f>
            </c:strRef>
          </c:tx>
          <c:cat>
            <c:multiLvlStrRef>
              <c:f>'[зарплата_врачей_в_отделениях 2017 г..xlsx]сравнение 2016-2017 окончательн'!$A$137:$A$141</c:f>
            </c:multiLvlStrRef>
          </c:cat>
          <c:val>
            <c:numRef>
              <c:f>'[зарплата_врачей_в_отделениях 2017 г..xlsx]сравнение 2016-2017 окончательн'!$B$137:$B$141</c:f>
            </c:numRef>
          </c:val>
        </c:ser>
        <c:ser>
          <c:idx val="5"/>
          <c:order val="5"/>
          <c:tx>
            <c:strRef>
              <c:f>'[зарплата_врачей_в_отделениях 2017 г..xlsx]сравнение 2016-2017 окончательн'!$C$136</c:f>
            </c:strRef>
          </c:tx>
          <c:cat>
            <c:multiLvlStrRef>
              <c:f>'[зарплата_врачей_в_отделениях 2017 г..xlsx]сравнение 2016-2017 окончательн'!$A$137:$A$141</c:f>
            </c:multiLvlStrRef>
          </c:cat>
          <c:val>
            <c:numRef>
              <c:f>'[зарплата_врачей_в_отделениях 2017 г..xlsx]сравнение 2016-2017 окончательн'!$C$137:$C$141</c:f>
            </c:numRef>
          </c:val>
        </c:ser>
        <c:ser>
          <c:idx val="6"/>
          <c:order val="6"/>
          <c:tx>
            <c:strRef>
              <c:f>'[зарплата_врачей_в_отделениях 2017 г..xlsx]сравнение 2016-2017 окончательн'!$B$136</c:f>
            </c:strRef>
          </c:tx>
          <c:cat>
            <c:multiLvlStrRef>
              <c:f>'[зарплата_врачей_в_отделениях 2017 г..xlsx]сравнение 2016-2017 окончательн'!$A$137:$A$141</c:f>
            </c:multiLvlStrRef>
          </c:cat>
          <c:val>
            <c:numRef>
              <c:f>'[зарплата_врачей_в_отделениях 2017 г..xlsx]сравнение 2016-2017 окончательн'!$B$137:$B$141</c:f>
            </c:numRef>
          </c:val>
        </c:ser>
        <c:ser>
          <c:idx val="7"/>
          <c:order val="7"/>
          <c:tx>
            <c:strRef>
              <c:f>'[зарплата_врачей_в_отделениях 2017 г..xlsx]сравнение 2016-2017 окончательн'!$C$136</c:f>
            </c:strRef>
          </c:tx>
          <c:cat>
            <c:multiLvlStrRef>
              <c:f>'[зарплата_врачей_в_отделениях 2017 г..xlsx]сравнение 2016-2017 окончательн'!$A$137:$A$141</c:f>
            </c:multiLvlStrRef>
          </c:cat>
          <c:val>
            <c:numRef>
              <c:f>'[зарплата_врачей_в_отделениях 2017 г..xlsx]сравнение 2016-2017 окончательн'!$C$137:$C$141</c:f>
            </c:numRef>
          </c:val>
        </c:ser>
        <c:ser>
          <c:idx val="8"/>
          <c:order val="8"/>
          <c:tx>
            <c:strRef>
              <c:f>'[зарплата_врачей_в_отделениях 2017 г..xlsx]сравнение 2016-2017 окончательн'!$B$136</c:f>
            </c:strRef>
          </c:tx>
          <c:cat>
            <c:multiLvlStrRef>
              <c:f>'[зарплата_врачей_в_отделениях 2017 г..xlsx]сравнение 2016-2017 окончательн'!$A$137:$A$141</c:f>
            </c:multiLvlStrRef>
          </c:cat>
          <c:val>
            <c:numRef>
              <c:f>'[зарплата_врачей_в_отделениях 2017 г..xlsx]сравнение 2016-2017 окончательн'!$B$137:$B$141</c:f>
            </c:numRef>
          </c:val>
        </c:ser>
        <c:ser>
          <c:idx val="9"/>
          <c:order val="9"/>
          <c:tx>
            <c:strRef>
              <c:f>'[зарплата_врачей_в_отделениях 2017 г..xlsx]сравнение 2016-2017 окончательн'!$C$136</c:f>
            </c:strRef>
          </c:tx>
          <c:cat>
            <c:multiLvlStrRef>
              <c:f>'[зарплата_врачей_в_отделениях 2017 г..xlsx]сравнение 2016-2017 окончательн'!$A$137:$A$141</c:f>
            </c:multiLvlStrRef>
          </c:cat>
          <c:val>
            <c:numRef>
              <c:f>'[зарплата_врачей_в_отделениях 2017 г..xlsx]сравнение 2016-2017 окончательн'!$C$137:$C$141</c:f>
            </c:numRef>
          </c:val>
        </c:ser>
        <c:ser>
          <c:idx val="0"/>
          <c:order val="0"/>
          <c:tx>
            <c:strRef>
              <c:f>'[зарплата_врачей_в_отделениях 2017 г..xlsx]сравнение 2016-2017 окончательн'!$B$136</c:f>
              <c:strCache>
                <c:ptCount val="1"/>
                <c:pt idx="0">
                  <c:v>Средняя зп на отработаную ставку 2017 год</c:v>
                </c:pt>
              </c:strCache>
            </c:strRef>
          </c:tx>
          <c:dLbls>
            <c:dLbl>
              <c:idx val="1"/>
              <c:layout>
                <c:manualLayout>
                  <c:x val="3.6686982423993408E-3"/>
                  <c:y val="1.2265167361694002E-2"/>
                </c:manualLayout>
              </c:layout>
              <c:dLblPos val="b"/>
              <c:showVal val="1"/>
            </c:dLbl>
            <c:dLbl>
              <c:idx val="2"/>
              <c:layout>
                <c:manualLayout>
                  <c:x val="2.5445130169539898E-3"/>
                  <c:y val="-4.0349787194475083E-3"/>
                </c:manualLayout>
              </c:layout>
              <c:dLblPos val="b"/>
              <c:showVal val="1"/>
            </c:dLbl>
            <c:dLbl>
              <c:idx val="3"/>
              <c:layout>
                <c:manualLayout>
                  <c:x val="4.4968198536734514E-3"/>
                  <c:y val="-2.1784332795964216E-3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"/>
            <c:showVal val="1"/>
          </c:dLbls>
          <c:cat>
            <c:strRef>
              <c:f>'[зарплата_врачей_в_отделениях 2017 г..xlsx]сравнение 2016-2017 окончательн'!$A$137:$A$141</c:f>
              <c:strCache>
                <c:ptCount val="5"/>
                <c:pt idx="0">
                  <c:v>Поликлиника</c:v>
                </c:pt>
                <c:pt idx="1">
                  <c:v>Терапия</c:v>
                </c:pt>
                <c:pt idx="2">
                  <c:v>Хирургия</c:v>
                </c:pt>
                <c:pt idx="3">
                  <c:v>Параклиника</c:v>
                </c:pt>
                <c:pt idx="4">
                  <c:v>Стационар Перинатального центра</c:v>
                </c:pt>
              </c:strCache>
            </c:strRef>
          </c:cat>
          <c:val>
            <c:numRef>
              <c:f>'[зарплата_врачей_в_отделениях 2017 г..xlsx]сравнение 2016-2017 окончательн'!$B$137:$B$141</c:f>
              <c:numCache>
                <c:formatCode>0.0</c:formatCode>
                <c:ptCount val="5"/>
                <c:pt idx="0">
                  <c:v>33.9</c:v>
                </c:pt>
                <c:pt idx="1">
                  <c:v>40.200000000000003</c:v>
                </c:pt>
                <c:pt idx="2">
                  <c:v>46.2</c:v>
                </c:pt>
                <c:pt idx="3">
                  <c:v>45.18</c:v>
                </c:pt>
                <c:pt idx="4">
                  <c:v>44.3</c:v>
                </c:pt>
              </c:numCache>
            </c:numRef>
          </c:val>
        </c:ser>
        <c:ser>
          <c:idx val="1"/>
          <c:order val="1"/>
          <c:tx>
            <c:strRef>
              <c:f>'[зарплата_врачей_в_отделениях 2017 г..xlsx]сравнение 2016-2017 окончательн'!$C$136</c:f>
              <c:strCache>
                <c:ptCount val="1"/>
                <c:pt idx="0">
                  <c:v>Средняя зп на отработаную ставку 2018 год</c:v>
                </c:pt>
              </c:strCache>
            </c:strRef>
          </c:tx>
          <c:dLbls>
            <c:dLbl>
              <c:idx val="0"/>
              <c:layout>
                <c:manualLayout>
                  <c:x val="-6.4350064350064892E-3"/>
                  <c:y val="6.4412238325282601E-3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-8.1333846759881019E-4"/>
                  <c:y val="-8.5940018918954711E-3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0"/>
                  <c:y val="-1.6103228642313644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1.6270310224720941E-4"/>
                  <c:y val="1.6886721647103996E-3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Val val="1"/>
          </c:dLbls>
          <c:cat>
            <c:strRef>
              <c:f>'[зарплата_врачей_в_отделениях 2017 г..xlsx]сравнение 2016-2017 окончательн'!$A$137:$A$141</c:f>
              <c:strCache>
                <c:ptCount val="5"/>
                <c:pt idx="0">
                  <c:v>Поликлиника</c:v>
                </c:pt>
                <c:pt idx="1">
                  <c:v>Терапия</c:v>
                </c:pt>
                <c:pt idx="2">
                  <c:v>Хирургия</c:v>
                </c:pt>
                <c:pt idx="3">
                  <c:v>Параклиника</c:v>
                </c:pt>
                <c:pt idx="4">
                  <c:v>Стационар Перинатального центра</c:v>
                </c:pt>
              </c:strCache>
            </c:strRef>
          </c:cat>
          <c:val>
            <c:numRef>
              <c:f>'[зарплата_врачей_в_отделениях 2017 г..xlsx]сравнение 2016-2017 окончательн'!$C$137:$C$141</c:f>
              <c:numCache>
                <c:formatCode>0.0</c:formatCode>
                <c:ptCount val="5"/>
                <c:pt idx="0">
                  <c:v>37.200000000000003</c:v>
                </c:pt>
                <c:pt idx="1">
                  <c:v>52.37</c:v>
                </c:pt>
                <c:pt idx="2">
                  <c:v>55.4</c:v>
                </c:pt>
                <c:pt idx="3">
                  <c:v>58.3</c:v>
                </c:pt>
                <c:pt idx="4">
                  <c:v>59.1</c:v>
                </c:pt>
              </c:numCache>
            </c:numRef>
          </c:val>
        </c:ser>
        <c:marker val="1"/>
        <c:axId val="117799552"/>
        <c:axId val="117821824"/>
      </c:lineChart>
      <c:catAx>
        <c:axId val="117799552"/>
        <c:scaling>
          <c:orientation val="minMax"/>
        </c:scaling>
        <c:axPos val="b"/>
        <c:tickLblPos val="nextTo"/>
        <c:crossAx val="117821824"/>
        <c:crosses val="autoZero"/>
        <c:auto val="1"/>
        <c:lblAlgn val="ctr"/>
        <c:lblOffset val="100"/>
      </c:catAx>
      <c:valAx>
        <c:axId val="117821824"/>
        <c:scaling>
          <c:orientation val="minMax"/>
        </c:scaling>
        <c:axPos val="l"/>
        <c:majorGridlines/>
        <c:numFmt formatCode="0.0" sourceLinked="1"/>
        <c:tickLblPos val="nextTo"/>
        <c:crossAx val="117799552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2376478825120535E-2"/>
          <c:y val="3.7212695026420703E-2"/>
          <c:w val="0.94216145582604238"/>
          <c:h val="0.6738997151095516"/>
        </c:manualLayout>
      </c:layout>
      <c:barChart>
        <c:barDir val="col"/>
        <c:grouping val="clustered"/>
        <c:ser>
          <c:idx val="2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1.300803903640829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4453376707120215E-2"/>
                  <c:y val="7.4487560772856414E-3"/>
                </c:manualLayout>
              </c:layout>
              <c:showVal val="1"/>
            </c:dLbl>
            <c:dLbl>
              <c:idx val="2"/>
              <c:layout>
                <c:manualLayout>
                  <c:x val="-7.2266883535601701E-3"/>
                  <c:y val="-4.9658373848570914E-3"/>
                </c:manualLayout>
              </c:layout>
              <c:showVal val="1"/>
            </c:dLbl>
            <c:dLbl>
              <c:idx val="3"/>
              <c:layout>
                <c:manualLayout>
                  <c:x val="-2.023472738996840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сосудистый хирург</c:v>
                </c:pt>
                <c:pt idx="6">
                  <c:v>акушер-гинеколог</c:v>
                </c:pt>
                <c:pt idx="7">
                  <c:v>эндоскопист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480</c:v>
                </c:pt>
                <c:pt idx="1">
                  <c:v>336</c:v>
                </c:pt>
                <c:pt idx="2">
                  <c:v>317</c:v>
                </c:pt>
                <c:pt idx="3">
                  <c:v>137</c:v>
                </c:pt>
                <c:pt idx="4">
                  <c:v>114</c:v>
                </c:pt>
                <c:pt idx="5">
                  <c:v>77</c:v>
                </c:pt>
                <c:pt idx="6">
                  <c:v>63</c:v>
                </c:pt>
                <c:pt idx="7">
                  <c:v>79</c:v>
                </c:pt>
              </c:numCache>
            </c:numRef>
          </c:val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-2.8906753414240402E-3"/>
                  <c:y val="2.482918692428544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baseline="-25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сосудистый хирург</c:v>
                </c:pt>
                <c:pt idx="6">
                  <c:v>акушер-гинеколог</c:v>
                </c:pt>
                <c:pt idx="7">
                  <c:v>эндоскопист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569</c:v>
                </c:pt>
                <c:pt idx="1">
                  <c:v>446</c:v>
                </c:pt>
                <c:pt idx="2">
                  <c:v>311</c:v>
                </c:pt>
                <c:pt idx="3">
                  <c:v>138</c:v>
                </c:pt>
                <c:pt idx="4">
                  <c:v>80</c:v>
                </c:pt>
                <c:pt idx="5">
                  <c:v>63</c:v>
                </c:pt>
                <c:pt idx="6">
                  <c:v>62</c:v>
                </c:pt>
                <c:pt idx="7">
                  <c:v>60</c:v>
                </c:pt>
              </c:numCache>
            </c:numRef>
          </c:val>
        </c:ser>
        <c:ser>
          <c:idx val="0"/>
          <c:order val="2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1.1562701365696199E-2"/>
                  <c:y val="2.4829186924285443E-2"/>
                </c:manualLayout>
              </c:layout>
              <c:showVal val="1"/>
            </c:dLbl>
            <c:dLbl>
              <c:idx val="1"/>
              <c:layout>
                <c:manualLayout>
                  <c:x val="1.7344052048544226E-2"/>
                  <c:y val="3.2277943001571253E-2"/>
                </c:manualLayout>
              </c:layout>
              <c:showVal val="1"/>
            </c:dLbl>
            <c:dLbl>
              <c:idx val="2"/>
              <c:layout>
                <c:manualLayout>
                  <c:x val="1.445337670712024E-2"/>
                  <c:y val="1.9863349539428404E-2"/>
                </c:manualLayout>
              </c:layout>
              <c:showVal val="1"/>
            </c:dLbl>
            <c:dLbl>
              <c:idx val="3"/>
              <c:layout>
                <c:manualLayout>
                  <c:x val="2.1680065060680282E-2"/>
                  <c:y val="3.4760861693999626E-2"/>
                </c:manualLayout>
              </c:layout>
              <c:showVal val="1"/>
            </c:dLbl>
            <c:dLbl>
              <c:idx val="4"/>
              <c:layout>
                <c:manualLayout>
                  <c:x val="1.3008039036408207E-2"/>
                  <c:y val="3.9726699078856717E-2"/>
                </c:manualLayout>
              </c:layout>
              <c:showVal val="1"/>
            </c:dLbl>
            <c:dLbl>
              <c:idx val="5"/>
              <c:layout>
                <c:manualLayout>
                  <c:x val="1.1562701365696199E-2"/>
                  <c:y val="5.2141292540999425E-2"/>
                </c:manualLayout>
              </c:layout>
              <c:showVal val="1"/>
            </c:dLbl>
            <c:dLbl>
              <c:idx val="6"/>
              <c:layout>
                <c:manualLayout>
                  <c:x val="1.0117249888868328E-2"/>
                  <c:y val="1.9863349539428404E-2"/>
                </c:manualLayout>
              </c:layout>
              <c:showVal val="1"/>
            </c:dLbl>
            <c:dLbl>
              <c:idx val="7"/>
              <c:layout>
                <c:manualLayout>
                  <c:x val="7.2266883535601102E-3"/>
                  <c:y val="3.9726699078856717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baseline="30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сосудистый хирург</c:v>
                </c:pt>
                <c:pt idx="6">
                  <c:v>акушер-гинеколог</c:v>
                </c:pt>
                <c:pt idx="7">
                  <c:v>эндоскопист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634</c:v>
                </c:pt>
                <c:pt idx="1">
                  <c:v>463</c:v>
                </c:pt>
                <c:pt idx="2">
                  <c:v>335</c:v>
                </c:pt>
                <c:pt idx="3">
                  <c:v>165</c:v>
                </c:pt>
                <c:pt idx="4">
                  <c:v>98</c:v>
                </c:pt>
                <c:pt idx="5">
                  <c:v>40</c:v>
                </c:pt>
                <c:pt idx="6">
                  <c:v>66</c:v>
                </c:pt>
                <c:pt idx="7">
                  <c:v>79</c:v>
                </c:pt>
              </c:numCache>
            </c:numRef>
          </c:val>
        </c:ser>
        <c:axId val="179187072"/>
        <c:axId val="179217536"/>
      </c:barChart>
      <c:catAx>
        <c:axId val="17918707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79217536"/>
        <c:crosses val="autoZero"/>
        <c:auto val="1"/>
        <c:lblAlgn val="ctr"/>
        <c:lblOffset val="100"/>
      </c:catAx>
      <c:valAx>
        <c:axId val="179217536"/>
        <c:scaling>
          <c:orientation val="minMax"/>
        </c:scaling>
        <c:axPos val="l"/>
        <c:majorGridlines/>
        <c:numFmt formatCode="General" sourceLinked="1"/>
        <c:tickLblPos val="nextTo"/>
        <c:crossAx val="17918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68287644601736"/>
          <c:y val="3.6678965260252855E-2"/>
          <c:w val="9.0011988336238802E-2"/>
          <c:h val="0.275655588287505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6277914648599732E-2"/>
          <c:y val="3.2563484903125141E-2"/>
          <c:w val="0.70321835466436378"/>
          <c:h val="0.821628394556304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</c:v>
                </c:pt>
              </c:strCache>
            </c:strRef>
          </c:tx>
          <c:dLbls>
            <c:dLbl>
              <c:idx val="0"/>
              <c:layout>
                <c:manualLayout>
                  <c:x val="-5.0142099191624712E-2"/>
                  <c:y val="-6.7646808163749281E-2"/>
                </c:manualLayout>
              </c:layout>
              <c:showVal val="1"/>
            </c:dLbl>
            <c:dLbl>
              <c:idx val="1"/>
              <c:layout>
                <c:manualLayout>
                  <c:x val="-3.4947523679011182E-2"/>
                  <c:y val="-5.2940980302064684E-2"/>
                </c:manualLayout>
              </c:layout>
              <c:showVal val="1"/>
            </c:dLbl>
            <c:dLbl>
              <c:idx val="2"/>
              <c:layout>
                <c:manualLayout>
                  <c:x val="-1.4017049749433083E-2"/>
                  <c:y val="-2.961644898641909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33.4</c:v>
                </c:pt>
                <c:pt idx="1">
                  <c:v>147.69999999999999</c:v>
                </c:pt>
                <c:pt idx="2">
                  <c:v>112</c:v>
                </c:pt>
                <c:pt idx="3">
                  <c:v>74.099999999999994</c:v>
                </c:pt>
                <c:pt idx="4">
                  <c:v>96.9</c:v>
                </c:pt>
                <c:pt idx="5">
                  <c:v>75.2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Текущие и капитальные ремонты, млн. руб.</c:v>
                </c:pt>
              </c:strCache>
            </c:strRef>
          </c:tx>
          <c:dLbls>
            <c:dLbl>
              <c:idx val="0"/>
              <c:layout>
                <c:manualLayout>
                  <c:x val="-5.0142099191624712E-2"/>
                  <c:y val="-4.7058649157390893E-2"/>
                </c:manualLayout>
              </c:layout>
              <c:showVal val="1"/>
            </c:dLbl>
            <c:dLbl>
              <c:idx val="1"/>
              <c:layout>
                <c:manualLayout>
                  <c:x val="-1.8233490615136443E-2"/>
                  <c:y val="-6.1764477019076294E-2"/>
                </c:manualLayout>
              </c:layout>
              <c:showVal val="1"/>
            </c:dLbl>
            <c:dLbl>
              <c:idx val="2"/>
              <c:layout>
                <c:manualLayout>
                  <c:x val="-3.6466981230272477E-2"/>
                  <c:y val="-6.176447701907629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15.4</c:v>
                </c:pt>
                <c:pt idx="1">
                  <c:v>41</c:v>
                </c:pt>
                <c:pt idx="2">
                  <c:v>54.5</c:v>
                </c:pt>
                <c:pt idx="3">
                  <c:v>12.6</c:v>
                </c:pt>
                <c:pt idx="4">
                  <c:v>54.7</c:v>
                </c:pt>
                <c:pt idx="5">
                  <c:v>12.5</c:v>
                </c:pt>
              </c:numCache>
            </c:numRef>
          </c:val>
        </c:ser>
        <c:marker val="1"/>
        <c:axId val="198634112"/>
        <c:axId val="198652288"/>
      </c:lineChart>
      <c:catAx>
        <c:axId val="19863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652288"/>
        <c:crosses val="autoZero"/>
        <c:auto val="1"/>
        <c:lblAlgn val="ctr"/>
        <c:lblOffset val="100"/>
      </c:catAx>
      <c:valAx>
        <c:axId val="198652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63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54261970753149"/>
          <c:y val="0.41168688609657328"/>
          <c:w val="0.18434061703855087"/>
          <c:h val="0.4428390962879499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002275961868225E-2"/>
          <c:y val="4.1191287387745974E-2"/>
          <c:w val="0.56460296421200251"/>
          <c:h val="0.84370271819771969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 </c:v>
                </c:pt>
              </c:strCache>
            </c:strRef>
          </c:tx>
          <c:dLbls>
            <c:dLbl>
              <c:idx val="0"/>
              <c:layout>
                <c:manualLayout>
                  <c:x val="7.8687973843190914E-2"/>
                  <c:y val="1.8035300499754322E-2"/>
                </c:manualLayout>
              </c:layout>
              <c:showVal val="1"/>
            </c:dLbl>
            <c:dLbl>
              <c:idx val="1"/>
              <c:layout>
                <c:manualLayout>
                  <c:x val="8.0145158543990277E-2"/>
                  <c:y val="7.7294144998948247E-3"/>
                </c:manualLayout>
              </c:layout>
              <c:showVal val="1"/>
            </c:dLbl>
            <c:dLbl>
              <c:idx val="2"/>
              <c:layout>
                <c:manualLayout>
                  <c:x val="7.285923503999153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9.6231113182055031E-2</c:v>
                </c:pt>
                <c:pt idx="1">
                  <c:v>0.10011844390379042</c:v>
                </c:pt>
                <c:pt idx="2">
                  <c:v>0.1045041110527556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 </c:v>
                </c:pt>
              </c:strCache>
            </c:strRef>
          </c:tx>
          <c:dLbls>
            <c:dLbl>
              <c:idx val="0"/>
              <c:layout>
                <c:manualLayout>
                  <c:x val="7.2859235039991532E-2"/>
                  <c:y val="-2.3161870169369652E-3"/>
                </c:manualLayout>
              </c:layout>
              <c:showVal val="1"/>
            </c:dLbl>
            <c:dLbl>
              <c:idx val="1"/>
              <c:layout>
                <c:manualLayout>
                  <c:x val="7.2859235039991532E-2"/>
                  <c:y val="-5.1529429999298123E-3"/>
                </c:manualLayout>
              </c:layout>
              <c:showVal val="1"/>
            </c:dLbl>
            <c:dLbl>
              <c:idx val="2"/>
              <c:layout>
                <c:manualLayout>
                  <c:x val="7.723078914239059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1.170730489645345E-2</c:v>
                </c:pt>
                <c:pt idx="1">
                  <c:v>2.0455824883835742E-2</c:v>
                </c:pt>
                <c:pt idx="2">
                  <c:v>3.8543993209528608E-2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субсидии по программам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1.9206387012962824E-2</c:v>
                </c:pt>
                <c:pt idx="1">
                  <c:v>2.4168842766519451E-2</c:v>
                </c:pt>
                <c:pt idx="2">
                  <c:v>6.9482424536071365E-3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Предпринимательская деятельность </c:v>
                </c:pt>
              </c:strCache>
            </c:strRef>
          </c:tx>
          <c:dLbls>
            <c:dLbl>
              <c:idx val="0"/>
              <c:layout>
                <c:manualLayout>
                  <c:x val="7.868797384319091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285923503999153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2859235039991532E-2"/>
                  <c:y val="-5.1529429999298123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6.6658623268372477E-2</c:v>
                </c:pt>
                <c:pt idx="1">
                  <c:v>6.8347401007080824E-2</c:v>
                </c:pt>
                <c:pt idx="2">
                  <c:v>6.5763764211579423E-2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ФОМС</c:v>
                </c:pt>
              </c:strCache>
            </c:strRef>
          </c:tx>
          <c:dLbls>
            <c:dLbl>
              <c:idx val="0"/>
              <c:layout>
                <c:manualLayout>
                  <c:x val="7.723078914239073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0145158543990277E-2"/>
                  <c:y val="-2.5764714999649031E-3"/>
                </c:manualLayout>
              </c:layout>
              <c:showVal val="1"/>
            </c:dLbl>
            <c:dLbl>
              <c:idx val="2"/>
              <c:layout>
                <c:manualLayout>
                  <c:x val="8.4516712646389727E-2"/>
                  <c:y val="-3.607060099950869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0.79287295972441652</c:v>
                </c:pt>
                <c:pt idx="1">
                  <c:v>0.78690948743877853</c:v>
                </c:pt>
                <c:pt idx="2">
                  <c:v>0.78423988907252928</c:v>
                </c:pt>
              </c:numCache>
            </c:numRef>
          </c:val>
        </c:ser>
        <c:overlap val="100"/>
        <c:axId val="199924736"/>
        <c:axId val="199938816"/>
      </c:barChart>
      <c:catAx>
        <c:axId val="199924736"/>
        <c:scaling>
          <c:orientation val="minMax"/>
        </c:scaling>
        <c:axPos val="b"/>
        <c:tickLblPos val="nextTo"/>
        <c:crossAx val="199938816"/>
        <c:crosses val="autoZero"/>
        <c:auto val="1"/>
        <c:lblAlgn val="ctr"/>
        <c:lblOffset val="100"/>
      </c:catAx>
      <c:valAx>
        <c:axId val="199938816"/>
        <c:scaling>
          <c:orientation val="minMax"/>
        </c:scaling>
        <c:axPos val="l"/>
        <c:majorGridlines/>
        <c:numFmt formatCode="0%" sourceLinked="1"/>
        <c:tickLblPos val="nextTo"/>
        <c:crossAx val="1999247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405465059257748E-2"/>
          <c:y val="3.8698727392975786E-2"/>
          <c:w val="0.41872469608206042"/>
          <c:h val="0.85316055204119479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0.45720298450741931</c:v>
                </c:pt>
                <c:pt idx="1">
                  <c:v>0.45638057549518857</c:v>
                </c:pt>
                <c:pt idx="2">
                  <c:v>0.50890000000000002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имущества (услуги связи, транспортные услуги, коммунальные, содержание имущества, прочие расходы)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0.1519483974348832</c:v>
                </c:pt>
                <c:pt idx="1">
                  <c:v>0.16403426819467909</c:v>
                </c:pt>
                <c:pt idx="2">
                  <c:v>0.14570000000000041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3.0030721408690491E-2</c:v>
                </c:pt>
                <c:pt idx="1">
                  <c:v>2.6532333812153277E-2</c:v>
                </c:pt>
                <c:pt idx="2">
                  <c:v>2.9000000000000001E-2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Оборудование и мед. инструменты 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4.7961964046009116E-2</c:v>
                </c:pt>
                <c:pt idx="1">
                  <c:v>4.4648297008899794E-2</c:v>
                </c:pt>
                <c:pt idx="2">
                  <c:v>3.2300000000000002E-2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Медикаменты и расходные материалы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0.31285593260300032</c:v>
                </c:pt>
                <c:pt idx="1">
                  <c:v>0.30840452548908398</c:v>
                </c:pt>
                <c:pt idx="2">
                  <c:v>0.28400000000000031</c:v>
                </c:pt>
              </c:numCache>
            </c:numRef>
          </c:val>
        </c:ser>
        <c:overlap val="100"/>
        <c:axId val="200499968"/>
        <c:axId val="200501504"/>
      </c:barChart>
      <c:catAx>
        <c:axId val="200499968"/>
        <c:scaling>
          <c:orientation val="minMax"/>
        </c:scaling>
        <c:axPos val="b"/>
        <c:tickLblPos val="nextTo"/>
        <c:crossAx val="200501504"/>
        <c:crosses val="autoZero"/>
        <c:auto val="1"/>
        <c:lblAlgn val="ctr"/>
        <c:lblOffset val="100"/>
      </c:catAx>
      <c:valAx>
        <c:axId val="200501504"/>
        <c:scaling>
          <c:orientation val="minMax"/>
        </c:scaling>
        <c:axPos val="l"/>
        <c:majorGridlines/>
        <c:numFmt formatCode="0%" sourceLinked="1"/>
        <c:tickLblPos val="nextTo"/>
        <c:crossAx val="20049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76711590199127"/>
          <c:y val="0"/>
          <c:w val="0.44372675064955941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6296296296296523E-2"/>
                  <c:y val="-5.0508587896100833E-2"/>
                </c:manualLayout>
              </c:layout>
              <c:showVal val="1"/>
            </c:dLbl>
            <c:dLbl>
              <c:idx val="1"/>
              <c:layout>
                <c:manualLayout>
                  <c:x val="-6.1728395061728392E-2"/>
                  <c:y val="-6.4538751200573313E-2"/>
                </c:manualLayout>
              </c:layout>
              <c:showVal val="1"/>
            </c:dLbl>
            <c:dLbl>
              <c:idx val="2"/>
              <c:layout>
                <c:manualLayout>
                  <c:x val="-5.0925925925925923E-2"/>
                  <c:y val="-5.0508587896100833E-2"/>
                </c:manualLayout>
              </c:layout>
              <c:showVal val="1"/>
            </c:dLbl>
            <c:dLbl>
              <c:idx val="3"/>
              <c:layout>
                <c:manualLayout>
                  <c:x val="-5.7098765432098832E-2"/>
                  <c:y val="-7.01508165223622E-2"/>
                </c:manualLayout>
              </c:layout>
              <c:showVal val="1"/>
            </c:dLbl>
            <c:dLbl>
              <c:idx val="4"/>
              <c:layout>
                <c:manualLayout>
                  <c:x val="-4.6296296296296523E-2"/>
                  <c:y val="-4.7702555235207014E-2"/>
                </c:manualLayout>
              </c:layout>
              <c:showVal val="1"/>
            </c:dLbl>
            <c:dLbl>
              <c:idx val="5"/>
              <c:layout>
                <c:manualLayout>
                  <c:x val="-2.1604938271605412E-2"/>
                  <c:y val="4.770255523520701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198</c:v>
                </c:pt>
                <c:pt idx="1">
                  <c:v>226</c:v>
                </c:pt>
                <c:pt idx="2">
                  <c:v>385</c:v>
                </c:pt>
                <c:pt idx="3">
                  <c:v>450</c:v>
                </c:pt>
                <c:pt idx="4">
                  <c:v>588</c:v>
                </c:pt>
                <c:pt idx="5">
                  <c:v>524</c:v>
                </c:pt>
                <c:pt idx="6">
                  <c:v>607</c:v>
                </c:pt>
                <c:pt idx="7">
                  <c:v>505</c:v>
                </c:pt>
              </c:numCache>
            </c:numRef>
          </c:val>
        </c:ser>
        <c:marker val="1"/>
        <c:axId val="183499776"/>
        <c:axId val="183515392"/>
      </c:lineChart>
      <c:catAx>
        <c:axId val="183499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515392"/>
        <c:crosses val="autoZero"/>
        <c:auto val="1"/>
        <c:lblAlgn val="ctr"/>
        <c:lblOffset val="100"/>
      </c:catAx>
      <c:valAx>
        <c:axId val="183515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499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53209-FAA3-4EDF-9BE4-2197E26D762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3C8E1-CD57-4B1B-8A59-F9C6EC52D6B7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Ежедневно в консультативной поликлинике медицинскую помощь получают –  до 650 человек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год – до 135 000 человек</a:t>
          </a:r>
        </a:p>
        <a:p>
          <a:pPr defTabSz="755650">
            <a:spcBef>
              <a:spcPct val="0"/>
            </a:spcBef>
            <a:spcAft>
              <a:spcPct val="35000"/>
            </a:spcAft>
          </a:pP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8F2C710D-8D88-4C1D-9B8F-FD7BE000EC26}" type="parTrans" cxnId="{F98962EB-1EDA-4AA1-A75D-85980347B07D}">
      <dgm:prSet/>
      <dgm:spPr/>
      <dgm:t>
        <a:bodyPr/>
        <a:lstStyle/>
        <a:p>
          <a:endParaRPr lang="ru-RU"/>
        </a:p>
      </dgm:t>
    </dgm:pt>
    <dgm:pt modelId="{6A256BF1-92D6-4342-BFC0-C2E6B4AD5B35}" type="sibTrans" cxnId="{F98962EB-1EDA-4AA1-A75D-85980347B07D}">
      <dgm:prSet/>
      <dgm:spPr/>
      <dgm:t>
        <a:bodyPr/>
        <a:lstStyle/>
        <a:p>
          <a:endParaRPr lang="ru-RU"/>
        </a:p>
      </dgm:t>
    </dgm:pt>
    <dgm:pt modelId="{39E8B661-EB9D-4436-979C-963AC2D840F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>
            <a:lnSpc>
              <a:spcPct val="100000"/>
            </a:lnSpc>
          </a:pPr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Жители края, которые «проходят» через консультативную поликлинику, составляют -    88,5  %</a:t>
          </a:r>
        </a:p>
        <a:p>
          <a:pPr>
            <a:lnSpc>
              <a:spcPct val="100000"/>
            </a:lnSpc>
          </a:pPr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жители г.Пермь –  11,5   % </a:t>
          </a:r>
        </a:p>
      </dgm:t>
    </dgm:pt>
    <dgm:pt modelId="{9CA1F74B-541A-4F29-A9FE-EAA5150E76F9}" type="parTrans" cxnId="{7DD02436-5805-40CB-AA56-E7EAC8596287}">
      <dgm:prSet/>
      <dgm:spPr/>
      <dgm:t>
        <a:bodyPr/>
        <a:lstStyle/>
        <a:p>
          <a:endParaRPr lang="ru-RU"/>
        </a:p>
      </dgm:t>
    </dgm:pt>
    <dgm:pt modelId="{D87E9772-B5F3-495D-ACDC-72BD7ED0A43E}" type="sibTrans" cxnId="{7DD02436-5805-40CB-AA56-E7EAC8596287}">
      <dgm:prSet/>
      <dgm:spPr/>
      <dgm:t>
        <a:bodyPr/>
        <a:lstStyle/>
        <a:p>
          <a:endParaRPr lang="ru-RU"/>
        </a:p>
      </dgm:t>
    </dgm:pt>
    <dgm:pt modelId="{9764BB76-5921-4057-B098-E8637705D48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ctr"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Ежедневно на прием в плановом порядке не являются порядка 60 человек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3D2335-BBD3-421E-BE2A-B88F90EC0E85}" type="parTrans" cxnId="{88108B35-80A5-497B-B21D-010456DF5782}">
      <dgm:prSet/>
      <dgm:spPr/>
      <dgm:t>
        <a:bodyPr/>
        <a:lstStyle/>
        <a:p>
          <a:endParaRPr lang="ru-RU"/>
        </a:p>
      </dgm:t>
    </dgm:pt>
    <dgm:pt modelId="{C1E85842-655D-4CA7-9192-9449F8CFBC72}" type="sibTrans" cxnId="{88108B35-80A5-497B-B21D-010456DF5782}">
      <dgm:prSet/>
      <dgm:spPr/>
      <dgm:t>
        <a:bodyPr/>
        <a:lstStyle/>
        <a:p>
          <a:endParaRPr lang="ru-RU"/>
        </a:p>
      </dgm:t>
    </dgm:pt>
    <dgm:pt modelId="{ECAAD403-5E56-4F66-8438-8A5E1950761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b"/>
        <a:lstStyle/>
        <a:p>
          <a:pPr algn="ctr">
            <a:lnSpc>
              <a:spcPct val="150000"/>
            </a:lnSpc>
          </a:pPr>
          <a:endParaRPr lang="ru-RU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ru-RU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ru-RU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ru-RU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в консультативной поликлинике </a:t>
          </a:r>
        </a:p>
        <a:p>
          <a:pPr algn="ctr">
            <a:lnSpc>
              <a:spcPct val="15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прием осуществляют врачи по </a:t>
          </a:r>
        </a:p>
        <a:p>
          <a:pPr algn="ctr">
            <a:lnSpc>
              <a:spcPct val="15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24 специальностям.</a:t>
          </a:r>
        </a:p>
      </dgm:t>
    </dgm:pt>
    <dgm:pt modelId="{919B2D6C-39A3-4E59-9F61-DB1B05C6E59C}" type="parTrans" cxnId="{FE9B8727-4A9D-4BB4-B7E5-1A5BE7181D43}">
      <dgm:prSet/>
      <dgm:spPr/>
      <dgm:t>
        <a:bodyPr/>
        <a:lstStyle/>
        <a:p>
          <a:endParaRPr lang="ru-RU"/>
        </a:p>
      </dgm:t>
    </dgm:pt>
    <dgm:pt modelId="{CE675D65-1246-4197-BE1D-0B44FCE37641}" type="sibTrans" cxnId="{FE9B8727-4A9D-4BB4-B7E5-1A5BE7181D43}">
      <dgm:prSet/>
      <dgm:spPr/>
      <dgm:t>
        <a:bodyPr/>
        <a:lstStyle/>
        <a:p>
          <a:endParaRPr lang="ru-RU"/>
        </a:p>
      </dgm:t>
    </dgm:pt>
    <dgm:pt modelId="{3785B5B8-B5D4-4303-915E-AEC5D6FFEB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Ежедневно при наличии показаний принимаются без записи  – 20-30  чел.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907287-0E8A-46FB-8792-CC54A0ABF942}" type="parTrans" cxnId="{722C0A3A-9AEF-47C1-9D63-E2960489E24B}">
      <dgm:prSet/>
      <dgm:spPr/>
      <dgm:t>
        <a:bodyPr/>
        <a:lstStyle/>
        <a:p>
          <a:endParaRPr lang="ru-RU"/>
        </a:p>
      </dgm:t>
    </dgm:pt>
    <dgm:pt modelId="{B2B09D50-E509-4025-912F-25AC393EBBEB}" type="sibTrans" cxnId="{722C0A3A-9AEF-47C1-9D63-E2960489E24B}">
      <dgm:prSet/>
      <dgm:spPr/>
      <dgm:t>
        <a:bodyPr/>
        <a:lstStyle/>
        <a:p>
          <a:endParaRPr lang="ru-RU"/>
        </a:p>
      </dgm:t>
    </dgm:pt>
    <dgm:pt modelId="{7B01B2F1-F349-412D-ACA7-55669F34B412}" type="pres">
      <dgm:prSet presAssocID="{B6653209-FAA3-4EDF-9BE4-2197E26D762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68F3C-2F88-4591-9ED0-911FEAF74834}" type="pres">
      <dgm:prSet presAssocID="{B6653209-FAA3-4EDF-9BE4-2197E26D762D}" presName="matrix" presStyleCnt="0"/>
      <dgm:spPr/>
    </dgm:pt>
    <dgm:pt modelId="{FD93F212-2BB1-4E16-A222-85C93D15366A}" type="pres">
      <dgm:prSet presAssocID="{B6653209-FAA3-4EDF-9BE4-2197E26D762D}" presName="tile1" presStyleLbl="node1" presStyleIdx="0" presStyleCnt="4" custScaleX="106946" custScaleY="100475" custLinFactNeighborY="-1263"/>
      <dgm:spPr/>
      <dgm:t>
        <a:bodyPr/>
        <a:lstStyle/>
        <a:p>
          <a:endParaRPr lang="ru-RU"/>
        </a:p>
      </dgm:t>
    </dgm:pt>
    <dgm:pt modelId="{6C264DDC-8AD7-48B1-8606-EC09B7EB721F}" type="pres">
      <dgm:prSet presAssocID="{B6653209-FAA3-4EDF-9BE4-2197E26D76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FDA7A-66A3-4EE4-B3E5-64DC1D2BF7B9}" type="pres">
      <dgm:prSet presAssocID="{B6653209-FAA3-4EDF-9BE4-2197E26D762D}" presName="tile2" presStyleLbl="node1" presStyleIdx="1" presStyleCnt="4" custScaleX="93923" custScaleY="102748"/>
      <dgm:spPr/>
      <dgm:t>
        <a:bodyPr/>
        <a:lstStyle/>
        <a:p>
          <a:endParaRPr lang="ru-RU"/>
        </a:p>
      </dgm:t>
    </dgm:pt>
    <dgm:pt modelId="{5B40052E-7216-46C5-880E-695D5059F434}" type="pres">
      <dgm:prSet presAssocID="{B6653209-FAA3-4EDF-9BE4-2197E26D76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D65CF-01C2-4E53-9FCC-6B31C79ADB58}" type="pres">
      <dgm:prSet presAssocID="{B6653209-FAA3-4EDF-9BE4-2197E26D762D}" presName="tile3" presStyleLbl="node1" presStyleIdx="2" presStyleCnt="4" custScaleX="109674" custScaleY="100001" custLinFactNeighborX="1160" custLinFactNeighborY="1728"/>
      <dgm:spPr/>
      <dgm:t>
        <a:bodyPr/>
        <a:lstStyle/>
        <a:p>
          <a:endParaRPr lang="ru-RU"/>
        </a:p>
      </dgm:t>
    </dgm:pt>
    <dgm:pt modelId="{95FE8186-CBF0-40B5-AA92-49FFFA260260}" type="pres">
      <dgm:prSet presAssocID="{B6653209-FAA3-4EDF-9BE4-2197E26D76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47722-CA6B-4CA9-8848-7E93E4BE6617}" type="pres">
      <dgm:prSet presAssocID="{B6653209-FAA3-4EDF-9BE4-2197E26D762D}" presName="tile4" presStyleLbl="node1" presStyleIdx="3" presStyleCnt="4" custScaleX="94967" custScaleY="109659" custLinFactNeighborX="-868" custLinFactNeighborY="-2951"/>
      <dgm:spPr/>
      <dgm:t>
        <a:bodyPr/>
        <a:lstStyle/>
        <a:p>
          <a:endParaRPr lang="ru-RU"/>
        </a:p>
      </dgm:t>
    </dgm:pt>
    <dgm:pt modelId="{6C57ABD2-3EC7-4595-B707-2C3F443EB9F6}" type="pres">
      <dgm:prSet presAssocID="{B6653209-FAA3-4EDF-9BE4-2197E26D76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E6F4D-D6A2-4028-B5D5-BB7A91EDD81D}" type="pres">
      <dgm:prSet presAssocID="{B6653209-FAA3-4EDF-9BE4-2197E26D762D}" presName="centerTile" presStyleLbl="fgShp" presStyleIdx="0" presStyleCnt="1" custScaleX="137244" custScaleY="147411" custLinFactNeighborX="11330" custLinFactNeighborY="-2041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B8727-4A9D-4BB4-B7E5-1A5BE7181D43}" srcId="{7B33C8E1-CD57-4B1B-8A59-F9C6EC52D6B7}" destId="{ECAAD403-5E56-4F66-8438-8A5E1950761D}" srcOrd="2" destOrd="0" parTransId="{919B2D6C-39A3-4E59-9F61-DB1B05C6E59C}" sibTransId="{CE675D65-1246-4197-BE1D-0B44FCE37641}"/>
    <dgm:cxn modelId="{31518CDA-04FA-419B-953C-86F401C2E2F8}" type="presOf" srcId="{B6653209-FAA3-4EDF-9BE4-2197E26D762D}" destId="{7B01B2F1-F349-412D-ACA7-55669F34B412}" srcOrd="0" destOrd="0" presId="urn:microsoft.com/office/officeart/2005/8/layout/matrix1"/>
    <dgm:cxn modelId="{7DD02436-5805-40CB-AA56-E7EAC8596287}" srcId="{7B33C8E1-CD57-4B1B-8A59-F9C6EC52D6B7}" destId="{39E8B661-EB9D-4436-979C-963AC2D840F0}" srcOrd="0" destOrd="0" parTransId="{9CA1F74B-541A-4F29-A9FE-EAA5150E76F9}" sibTransId="{D87E9772-B5F3-495D-ACDC-72BD7ED0A43E}"/>
    <dgm:cxn modelId="{28C19968-F5BA-452C-8EB2-AB58E1B2E70D}" type="presOf" srcId="{3785B5B8-B5D4-4303-915E-AEC5D6FFEB83}" destId="{6C57ABD2-3EC7-4595-B707-2C3F443EB9F6}" srcOrd="1" destOrd="0" presId="urn:microsoft.com/office/officeart/2005/8/layout/matrix1"/>
    <dgm:cxn modelId="{ACBFC5FE-E5B6-4278-AF57-3185D26C267A}" type="presOf" srcId="{ECAAD403-5E56-4F66-8438-8A5E1950761D}" destId="{95FE8186-CBF0-40B5-AA92-49FFFA260260}" srcOrd="1" destOrd="0" presId="urn:microsoft.com/office/officeart/2005/8/layout/matrix1"/>
    <dgm:cxn modelId="{88108B35-80A5-497B-B21D-010456DF5782}" srcId="{7B33C8E1-CD57-4B1B-8A59-F9C6EC52D6B7}" destId="{9764BB76-5921-4057-B098-E8637705D48E}" srcOrd="1" destOrd="0" parTransId="{B73D2335-BBD3-421E-BE2A-B88F90EC0E85}" sibTransId="{C1E85842-655D-4CA7-9192-9449F8CFBC72}"/>
    <dgm:cxn modelId="{27FEBDE0-9026-4DFC-BF06-91183EE2096D}" type="presOf" srcId="{39E8B661-EB9D-4436-979C-963AC2D840F0}" destId="{6C264DDC-8AD7-48B1-8606-EC09B7EB721F}" srcOrd="1" destOrd="0" presId="urn:microsoft.com/office/officeart/2005/8/layout/matrix1"/>
    <dgm:cxn modelId="{5C97ACFF-9A94-4D58-AD2F-E0FB3DDDFB1C}" type="presOf" srcId="{7B33C8E1-CD57-4B1B-8A59-F9C6EC52D6B7}" destId="{0EFE6F4D-D6A2-4028-B5D5-BB7A91EDD81D}" srcOrd="0" destOrd="0" presId="urn:microsoft.com/office/officeart/2005/8/layout/matrix1"/>
    <dgm:cxn modelId="{9FEDFF7F-E6F8-49E2-B94F-DDD94165EBB1}" type="presOf" srcId="{3785B5B8-B5D4-4303-915E-AEC5D6FFEB83}" destId="{D8547722-CA6B-4CA9-8848-7E93E4BE6617}" srcOrd="0" destOrd="0" presId="urn:microsoft.com/office/officeart/2005/8/layout/matrix1"/>
    <dgm:cxn modelId="{722C0A3A-9AEF-47C1-9D63-E2960489E24B}" srcId="{7B33C8E1-CD57-4B1B-8A59-F9C6EC52D6B7}" destId="{3785B5B8-B5D4-4303-915E-AEC5D6FFEB83}" srcOrd="3" destOrd="0" parTransId="{79907287-0E8A-46FB-8792-CC54A0ABF942}" sibTransId="{B2B09D50-E509-4025-912F-25AC393EBBEB}"/>
    <dgm:cxn modelId="{26B98411-E279-427E-8D23-04E6BFCF2482}" type="presOf" srcId="{9764BB76-5921-4057-B098-E8637705D48E}" destId="{6B3FDA7A-66A3-4EE4-B3E5-64DC1D2BF7B9}" srcOrd="0" destOrd="0" presId="urn:microsoft.com/office/officeart/2005/8/layout/matrix1"/>
    <dgm:cxn modelId="{91DE8C1C-C7AF-4A88-B11C-81298CA73717}" type="presOf" srcId="{39E8B661-EB9D-4436-979C-963AC2D840F0}" destId="{FD93F212-2BB1-4E16-A222-85C93D15366A}" srcOrd="0" destOrd="0" presId="urn:microsoft.com/office/officeart/2005/8/layout/matrix1"/>
    <dgm:cxn modelId="{607FB5BA-6088-4A19-82CE-4AA3E6421674}" type="presOf" srcId="{ECAAD403-5E56-4F66-8438-8A5E1950761D}" destId="{28CD65CF-01C2-4E53-9FCC-6B31C79ADB58}" srcOrd="0" destOrd="0" presId="urn:microsoft.com/office/officeart/2005/8/layout/matrix1"/>
    <dgm:cxn modelId="{F98962EB-1EDA-4AA1-A75D-85980347B07D}" srcId="{B6653209-FAA3-4EDF-9BE4-2197E26D762D}" destId="{7B33C8E1-CD57-4B1B-8A59-F9C6EC52D6B7}" srcOrd="0" destOrd="0" parTransId="{8F2C710D-8D88-4C1D-9B8F-FD7BE000EC26}" sibTransId="{6A256BF1-92D6-4342-BFC0-C2E6B4AD5B35}"/>
    <dgm:cxn modelId="{4F6E0B07-6F93-43C1-8017-A8AA62558415}" type="presOf" srcId="{9764BB76-5921-4057-B098-E8637705D48E}" destId="{5B40052E-7216-46C5-880E-695D5059F434}" srcOrd="1" destOrd="0" presId="urn:microsoft.com/office/officeart/2005/8/layout/matrix1"/>
    <dgm:cxn modelId="{1D15236E-A889-4E83-9FB1-F62DC091BB6C}" type="presParOf" srcId="{7B01B2F1-F349-412D-ACA7-55669F34B412}" destId="{38868F3C-2F88-4591-9ED0-911FEAF74834}" srcOrd="0" destOrd="0" presId="urn:microsoft.com/office/officeart/2005/8/layout/matrix1"/>
    <dgm:cxn modelId="{A4F70F01-570C-4CE0-A511-63F0E1FE0132}" type="presParOf" srcId="{38868F3C-2F88-4591-9ED0-911FEAF74834}" destId="{FD93F212-2BB1-4E16-A222-85C93D15366A}" srcOrd="0" destOrd="0" presId="urn:microsoft.com/office/officeart/2005/8/layout/matrix1"/>
    <dgm:cxn modelId="{688F6101-7911-4318-9700-AF95B9910644}" type="presParOf" srcId="{38868F3C-2F88-4591-9ED0-911FEAF74834}" destId="{6C264DDC-8AD7-48B1-8606-EC09B7EB721F}" srcOrd="1" destOrd="0" presId="urn:microsoft.com/office/officeart/2005/8/layout/matrix1"/>
    <dgm:cxn modelId="{22DDECC0-9F9E-46A5-A4F5-6D8C02877D71}" type="presParOf" srcId="{38868F3C-2F88-4591-9ED0-911FEAF74834}" destId="{6B3FDA7A-66A3-4EE4-B3E5-64DC1D2BF7B9}" srcOrd="2" destOrd="0" presId="urn:microsoft.com/office/officeart/2005/8/layout/matrix1"/>
    <dgm:cxn modelId="{5380BF49-EA8A-41FF-B1BC-6B502E1F8F3F}" type="presParOf" srcId="{38868F3C-2F88-4591-9ED0-911FEAF74834}" destId="{5B40052E-7216-46C5-880E-695D5059F434}" srcOrd="3" destOrd="0" presId="urn:microsoft.com/office/officeart/2005/8/layout/matrix1"/>
    <dgm:cxn modelId="{039D98A5-861D-40EC-B726-F56623451385}" type="presParOf" srcId="{38868F3C-2F88-4591-9ED0-911FEAF74834}" destId="{28CD65CF-01C2-4E53-9FCC-6B31C79ADB58}" srcOrd="4" destOrd="0" presId="urn:microsoft.com/office/officeart/2005/8/layout/matrix1"/>
    <dgm:cxn modelId="{F4388E15-BECF-4F57-B8F6-A335ADF43B0D}" type="presParOf" srcId="{38868F3C-2F88-4591-9ED0-911FEAF74834}" destId="{95FE8186-CBF0-40B5-AA92-49FFFA260260}" srcOrd="5" destOrd="0" presId="urn:microsoft.com/office/officeart/2005/8/layout/matrix1"/>
    <dgm:cxn modelId="{9107F0B5-FF4F-4DE3-88C1-183E320E8E78}" type="presParOf" srcId="{38868F3C-2F88-4591-9ED0-911FEAF74834}" destId="{D8547722-CA6B-4CA9-8848-7E93E4BE6617}" srcOrd="6" destOrd="0" presId="urn:microsoft.com/office/officeart/2005/8/layout/matrix1"/>
    <dgm:cxn modelId="{B398648E-2ACD-4932-AF3D-ACE6AA065A44}" type="presParOf" srcId="{38868F3C-2F88-4591-9ED0-911FEAF74834}" destId="{6C57ABD2-3EC7-4595-B707-2C3F443EB9F6}" srcOrd="7" destOrd="0" presId="urn:microsoft.com/office/officeart/2005/8/layout/matrix1"/>
    <dgm:cxn modelId="{A7552FC1-A693-4F51-8413-71C0F1964659}" type="presParOf" srcId="{7B01B2F1-F349-412D-ACA7-55669F34B412}" destId="{0EFE6F4D-D6A2-4028-B5D5-BB7A91EDD81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08D3A-0AEF-4859-8B99-AE48FE10C23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1BA334-E86F-4873-A625-7C7A52A847E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Организовать обоснованное направление пациентов в консультативную поликлинику из поликлиник с места жительства. Создание электронного «фильтра» с обязательным минимальным обследованием.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F5FFD0E-2808-4419-B714-84EE3C82E20E}" type="parTrans" cxnId="{B2DB65AD-1397-40CE-A9FC-BE926778E456}">
      <dgm:prSet/>
      <dgm:spPr/>
      <dgm:t>
        <a:bodyPr/>
        <a:lstStyle/>
        <a:p>
          <a:endParaRPr lang="ru-RU"/>
        </a:p>
      </dgm:t>
    </dgm:pt>
    <dgm:pt modelId="{B7B4D929-EED6-4E4D-BBE8-99E09D58715E}" type="sibTrans" cxnId="{B2DB65AD-1397-40CE-A9FC-BE926778E456}">
      <dgm:prSet/>
      <dgm:spPr/>
      <dgm:t>
        <a:bodyPr/>
        <a:lstStyle/>
        <a:p>
          <a:endParaRPr lang="ru-RU"/>
        </a:p>
      </dgm:t>
    </dgm:pt>
    <dgm:pt modelId="{BC9B1EBB-DE13-49B3-BC30-3E8A82AE6F6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Увеличить число выездных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мультидисциплинарных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бригад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BBCB9F0-98E2-4D71-9A61-AA87B6CEC7B4}" type="parTrans" cxnId="{1AB7ED5C-D460-4C5A-A8EB-08C49628914C}">
      <dgm:prSet/>
      <dgm:spPr/>
      <dgm:t>
        <a:bodyPr/>
        <a:lstStyle/>
        <a:p>
          <a:endParaRPr lang="ru-RU"/>
        </a:p>
      </dgm:t>
    </dgm:pt>
    <dgm:pt modelId="{FF1C7063-3E0C-42B2-A799-5CB4EF77D8C7}" type="sibTrans" cxnId="{1AB7ED5C-D460-4C5A-A8EB-08C49628914C}">
      <dgm:prSet/>
      <dgm:spPr/>
      <dgm:t>
        <a:bodyPr/>
        <a:lstStyle/>
        <a:p>
          <a:endParaRPr lang="ru-RU"/>
        </a:p>
      </dgm:t>
    </dgm:pt>
    <dgm:pt modelId="{91B00BC9-08FD-42AD-AA43-AFBC8B1A37E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Увеличить штатную численность врачей наиболее востребованных специальностей в консультативной поликлинике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EF15F84-A599-41CB-8D8C-F0B3AC3AB05A}" type="parTrans" cxnId="{05B47D67-3DB9-47E7-A783-2F425A2FE619}">
      <dgm:prSet/>
      <dgm:spPr/>
      <dgm:t>
        <a:bodyPr/>
        <a:lstStyle/>
        <a:p>
          <a:endParaRPr lang="ru-RU"/>
        </a:p>
      </dgm:t>
    </dgm:pt>
    <dgm:pt modelId="{06DDF89D-581F-4F33-8171-C51CB7C878AA}" type="sibTrans" cxnId="{05B47D67-3DB9-47E7-A783-2F425A2FE619}">
      <dgm:prSet/>
      <dgm:spPr/>
      <dgm:t>
        <a:bodyPr/>
        <a:lstStyle/>
        <a:p>
          <a:endParaRPr lang="ru-RU"/>
        </a:p>
      </dgm:t>
    </dgm:pt>
    <dgm:pt modelId="{8BA4A35C-76B2-4697-BF08-68D28F97564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Создание трехуровневой системы оказания медицинской помощи в амбулаторных условиях. Организация амбулаторных МРЦ и маршрутизация пациентов в эти центры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7F82B20-1D74-404F-87CB-2282B8AC7E0B}" type="parTrans" cxnId="{E57B7B5D-9CEC-40DE-829B-2943597B6130}">
      <dgm:prSet/>
      <dgm:spPr/>
      <dgm:t>
        <a:bodyPr/>
        <a:lstStyle/>
        <a:p>
          <a:endParaRPr lang="ru-RU"/>
        </a:p>
      </dgm:t>
    </dgm:pt>
    <dgm:pt modelId="{D098AB13-29AE-424E-BEBB-409599FF8E67}" type="sibTrans" cxnId="{E57B7B5D-9CEC-40DE-829B-2943597B6130}">
      <dgm:prSet/>
      <dgm:spPr/>
      <dgm:t>
        <a:bodyPr/>
        <a:lstStyle/>
        <a:p>
          <a:endParaRPr lang="ru-RU"/>
        </a:p>
      </dgm:t>
    </dgm:pt>
    <dgm:pt modelId="{22060243-AB43-4D5F-9871-AF8BF7191F42}" type="pres">
      <dgm:prSet presAssocID="{3CC08D3A-0AEF-4859-8B99-AE48FE10C2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23F51-109F-40B7-904D-2E36F7D1E720}" type="pres">
      <dgm:prSet presAssocID="{8BA4A35C-76B2-4697-BF08-68D28F975646}" presName="linNode" presStyleCnt="0"/>
      <dgm:spPr/>
    </dgm:pt>
    <dgm:pt modelId="{BABA76F4-F8DC-43A7-90A9-6DF105730EC7}" type="pres">
      <dgm:prSet presAssocID="{8BA4A35C-76B2-4697-BF08-68D28F975646}" presName="parentText" presStyleLbl="node1" presStyleIdx="0" presStyleCnt="4" custFlipVert="0" custScaleX="277778" custScaleY="20928" custLinFactNeighborX="-136" custLinFactNeighborY="-81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7E071-6DC7-4612-BF04-DB7E6CF79C93}" type="pres">
      <dgm:prSet presAssocID="{D098AB13-29AE-424E-BEBB-409599FF8E67}" presName="sp" presStyleCnt="0"/>
      <dgm:spPr/>
    </dgm:pt>
    <dgm:pt modelId="{8D7F765C-08F4-45ED-97A0-AFF2D28A2FBD}" type="pres">
      <dgm:prSet presAssocID="{651BA334-E86F-4873-A625-7C7A52A847ED}" presName="linNode" presStyleCnt="0"/>
      <dgm:spPr/>
    </dgm:pt>
    <dgm:pt modelId="{3589006B-7DA8-4F9B-B003-E51E7D560C0D}" type="pres">
      <dgm:prSet presAssocID="{651BA334-E86F-4873-A625-7C7A52A847ED}" presName="parentText" presStyleLbl="node1" presStyleIdx="1" presStyleCnt="4" custScaleX="277778" custScaleY="15713" custLinFactNeighborX="-136" custLinFactNeighborY="-9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3DB01-B601-4097-9444-C532248B11F8}" type="pres">
      <dgm:prSet presAssocID="{B7B4D929-EED6-4E4D-BBE8-99E09D58715E}" presName="sp" presStyleCnt="0"/>
      <dgm:spPr/>
    </dgm:pt>
    <dgm:pt modelId="{AFDB0C88-EAF7-46F2-9E02-B7BA3ABD12A6}" type="pres">
      <dgm:prSet presAssocID="{BC9B1EBB-DE13-49B3-BC30-3E8A82AE6F6B}" presName="linNode" presStyleCnt="0"/>
      <dgm:spPr/>
    </dgm:pt>
    <dgm:pt modelId="{F3A1F81C-5426-4ECB-9DB5-0D0A3B4F0262}" type="pres">
      <dgm:prSet presAssocID="{BC9B1EBB-DE13-49B3-BC30-3E8A82AE6F6B}" presName="parentText" presStyleLbl="node1" presStyleIdx="2" presStyleCnt="4" custScaleX="277778" custScaleY="17885" custLinFactNeighborX="-136" custLinFactNeighborY="-110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A4B9A-81F9-49F1-8316-7EEFEE2CCD88}" type="pres">
      <dgm:prSet presAssocID="{FF1C7063-3E0C-42B2-A799-5CB4EF77D8C7}" presName="sp" presStyleCnt="0"/>
      <dgm:spPr/>
    </dgm:pt>
    <dgm:pt modelId="{90DE351D-2187-481D-8731-BE9A4C4A72F8}" type="pres">
      <dgm:prSet presAssocID="{91B00BC9-08FD-42AD-AA43-AFBC8B1A37EE}" presName="linNode" presStyleCnt="0"/>
      <dgm:spPr/>
    </dgm:pt>
    <dgm:pt modelId="{B66B4809-B356-4D29-B164-07FB61CF19E8}" type="pres">
      <dgm:prSet presAssocID="{91B00BC9-08FD-42AD-AA43-AFBC8B1A37EE}" presName="parentText" presStyleLbl="node1" presStyleIdx="3" presStyleCnt="4" custScaleX="277778" custScaleY="14101" custLinFactNeighborX="-136" custLinFactNeighborY="-127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B7B5D-9CEC-40DE-829B-2943597B6130}" srcId="{3CC08D3A-0AEF-4859-8B99-AE48FE10C231}" destId="{8BA4A35C-76B2-4697-BF08-68D28F975646}" srcOrd="0" destOrd="0" parTransId="{17F82B20-1D74-404F-87CB-2282B8AC7E0B}" sibTransId="{D098AB13-29AE-424E-BEBB-409599FF8E67}"/>
    <dgm:cxn modelId="{1AB7ED5C-D460-4C5A-A8EB-08C49628914C}" srcId="{3CC08D3A-0AEF-4859-8B99-AE48FE10C231}" destId="{BC9B1EBB-DE13-49B3-BC30-3E8A82AE6F6B}" srcOrd="2" destOrd="0" parTransId="{FBBCB9F0-98E2-4D71-9A61-AA87B6CEC7B4}" sibTransId="{FF1C7063-3E0C-42B2-A799-5CB4EF77D8C7}"/>
    <dgm:cxn modelId="{05B47D67-3DB9-47E7-A783-2F425A2FE619}" srcId="{3CC08D3A-0AEF-4859-8B99-AE48FE10C231}" destId="{91B00BC9-08FD-42AD-AA43-AFBC8B1A37EE}" srcOrd="3" destOrd="0" parTransId="{1EF15F84-A599-41CB-8D8C-F0B3AC3AB05A}" sibTransId="{06DDF89D-581F-4F33-8171-C51CB7C878AA}"/>
    <dgm:cxn modelId="{95D93800-844D-4329-A8D4-4306009DE074}" type="presOf" srcId="{91B00BC9-08FD-42AD-AA43-AFBC8B1A37EE}" destId="{B66B4809-B356-4D29-B164-07FB61CF19E8}" srcOrd="0" destOrd="0" presId="urn:microsoft.com/office/officeart/2005/8/layout/vList5"/>
    <dgm:cxn modelId="{4C8FB71C-DB5C-4ABD-B958-F4CAA635F402}" type="presOf" srcId="{BC9B1EBB-DE13-49B3-BC30-3E8A82AE6F6B}" destId="{F3A1F81C-5426-4ECB-9DB5-0D0A3B4F0262}" srcOrd="0" destOrd="0" presId="urn:microsoft.com/office/officeart/2005/8/layout/vList5"/>
    <dgm:cxn modelId="{5597DA8A-1FF1-495A-BE07-CF452CB6C829}" type="presOf" srcId="{3CC08D3A-0AEF-4859-8B99-AE48FE10C231}" destId="{22060243-AB43-4D5F-9871-AF8BF7191F42}" srcOrd="0" destOrd="0" presId="urn:microsoft.com/office/officeart/2005/8/layout/vList5"/>
    <dgm:cxn modelId="{B2DB65AD-1397-40CE-A9FC-BE926778E456}" srcId="{3CC08D3A-0AEF-4859-8B99-AE48FE10C231}" destId="{651BA334-E86F-4873-A625-7C7A52A847ED}" srcOrd="1" destOrd="0" parTransId="{6F5FFD0E-2808-4419-B714-84EE3C82E20E}" sibTransId="{B7B4D929-EED6-4E4D-BBE8-99E09D58715E}"/>
    <dgm:cxn modelId="{9B997F74-5CE8-48FA-9686-3EB08A269327}" type="presOf" srcId="{651BA334-E86F-4873-A625-7C7A52A847ED}" destId="{3589006B-7DA8-4F9B-B003-E51E7D560C0D}" srcOrd="0" destOrd="0" presId="urn:microsoft.com/office/officeart/2005/8/layout/vList5"/>
    <dgm:cxn modelId="{550F4E45-67C8-4451-B03B-40BDDE7197C9}" type="presOf" srcId="{8BA4A35C-76B2-4697-BF08-68D28F975646}" destId="{BABA76F4-F8DC-43A7-90A9-6DF105730EC7}" srcOrd="0" destOrd="0" presId="urn:microsoft.com/office/officeart/2005/8/layout/vList5"/>
    <dgm:cxn modelId="{C55F816B-D179-452D-8F14-A8C39CB5CF31}" type="presParOf" srcId="{22060243-AB43-4D5F-9871-AF8BF7191F42}" destId="{B3523F51-109F-40B7-904D-2E36F7D1E720}" srcOrd="0" destOrd="0" presId="urn:microsoft.com/office/officeart/2005/8/layout/vList5"/>
    <dgm:cxn modelId="{38EBBE11-4486-4B05-A9A7-7BA0EAF7DA60}" type="presParOf" srcId="{B3523F51-109F-40B7-904D-2E36F7D1E720}" destId="{BABA76F4-F8DC-43A7-90A9-6DF105730EC7}" srcOrd="0" destOrd="0" presId="urn:microsoft.com/office/officeart/2005/8/layout/vList5"/>
    <dgm:cxn modelId="{2008B78B-066E-4094-B414-BA9FD2B3783B}" type="presParOf" srcId="{22060243-AB43-4D5F-9871-AF8BF7191F42}" destId="{3937E071-6DC7-4612-BF04-DB7E6CF79C93}" srcOrd="1" destOrd="0" presId="urn:microsoft.com/office/officeart/2005/8/layout/vList5"/>
    <dgm:cxn modelId="{AD8F2C04-5B0D-4C13-9526-0682F4202167}" type="presParOf" srcId="{22060243-AB43-4D5F-9871-AF8BF7191F42}" destId="{8D7F765C-08F4-45ED-97A0-AFF2D28A2FBD}" srcOrd="2" destOrd="0" presId="urn:microsoft.com/office/officeart/2005/8/layout/vList5"/>
    <dgm:cxn modelId="{56FD6221-AA72-4AF1-B80E-A63D25680A9E}" type="presParOf" srcId="{8D7F765C-08F4-45ED-97A0-AFF2D28A2FBD}" destId="{3589006B-7DA8-4F9B-B003-E51E7D560C0D}" srcOrd="0" destOrd="0" presId="urn:microsoft.com/office/officeart/2005/8/layout/vList5"/>
    <dgm:cxn modelId="{403ED479-2AE5-4352-8F7C-73789A568B38}" type="presParOf" srcId="{22060243-AB43-4D5F-9871-AF8BF7191F42}" destId="{9683DB01-B601-4097-9444-C532248B11F8}" srcOrd="3" destOrd="0" presId="urn:microsoft.com/office/officeart/2005/8/layout/vList5"/>
    <dgm:cxn modelId="{8B92E3B7-CDF8-489D-BEFB-94618E78852A}" type="presParOf" srcId="{22060243-AB43-4D5F-9871-AF8BF7191F42}" destId="{AFDB0C88-EAF7-46F2-9E02-B7BA3ABD12A6}" srcOrd="4" destOrd="0" presId="urn:microsoft.com/office/officeart/2005/8/layout/vList5"/>
    <dgm:cxn modelId="{D439F1ED-6E99-4D6A-AA26-B6F881FA41B5}" type="presParOf" srcId="{AFDB0C88-EAF7-46F2-9E02-B7BA3ABD12A6}" destId="{F3A1F81C-5426-4ECB-9DB5-0D0A3B4F0262}" srcOrd="0" destOrd="0" presId="urn:microsoft.com/office/officeart/2005/8/layout/vList5"/>
    <dgm:cxn modelId="{151110D1-1553-4A62-A09D-65341452D58A}" type="presParOf" srcId="{22060243-AB43-4D5F-9871-AF8BF7191F42}" destId="{F51A4B9A-81F9-49F1-8316-7EEFEE2CCD88}" srcOrd="5" destOrd="0" presId="urn:microsoft.com/office/officeart/2005/8/layout/vList5"/>
    <dgm:cxn modelId="{8E9EAE1A-B234-4B66-AEA3-A03E0681CAB1}" type="presParOf" srcId="{22060243-AB43-4D5F-9871-AF8BF7191F42}" destId="{90DE351D-2187-481D-8731-BE9A4C4A72F8}" srcOrd="6" destOrd="0" presId="urn:microsoft.com/office/officeart/2005/8/layout/vList5"/>
    <dgm:cxn modelId="{A4C7CCAF-4133-43D5-BB5B-14D642DF5D83}" type="presParOf" srcId="{90DE351D-2187-481D-8731-BE9A4C4A72F8}" destId="{B66B4809-B356-4D29-B164-07FB61CF19E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3F212-2BB1-4E16-A222-85C93D15366A}">
      <dsp:nvSpPr>
        <dsp:cNvPr id="0" name=""/>
        <dsp:cNvSpPr/>
      </dsp:nvSpPr>
      <dsp:spPr>
        <a:xfrm rot="16200000">
          <a:off x="1233886" y="-1272304"/>
          <a:ext cx="2440429" cy="4889571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Жители края, которые «проходят» через консультативную поликлинику, составляют -    88,5  %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жители г.Пермь –  11,5   % </a:t>
          </a:r>
        </a:p>
      </dsp:txBody>
      <dsp:txXfrm rot="16200000">
        <a:off x="1538940" y="-1577358"/>
        <a:ext cx="1830321" cy="4889571"/>
      </dsp:txXfrm>
    </dsp:sp>
    <dsp:sp modelId="{6B3FDA7A-66A3-4EE4-B3E5-64DC1D2BF7B9}">
      <dsp:nvSpPr>
        <dsp:cNvPr id="0" name=""/>
        <dsp:cNvSpPr/>
      </dsp:nvSpPr>
      <dsp:spPr>
        <a:xfrm>
          <a:off x="4879021" y="-75338"/>
          <a:ext cx="4294159" cy="2495637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Ежедневно на прием в плановом порядке не являются порядка 60 человек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9021" y="-75338"/>
        <a:ext cx="4294159" cy="1871728"/>
      </dsp:txXfrm>
    </dsp:sp>
    <dsp:sp modelId="{28CD65CF-01C2-4E53-9FCC-6B31C79ADB58}">
      <dsp:nvSpPr>
        <dsp:cNvPr id="0" name=""/>
        <dsp:cNvSpPr/>
      </dsp:nvSpPr>
      <dsp:spPr>
        <a:xfrm rot="10800000">
          <a:off x="-11" y="2428867"/>
          <a:ext cx="5014295" cy="2428916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в консультативной поликлинике </a:t>
          </a:r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прием осуществляют врачи по </a:t>
          </a:r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24 специальностям.</a:t>
          </a:r>
        </a:p>
      </dsp:txBody>
      <dsp:txXfrm rot="10800000">
        <a:off x="-11" y="3036096"/>
        <a:ext cx="5014295" cy="1821687"/>
      </dsp:txXfrm>
    </dsp:sp>
    <dsp:sp modelId="{D8547722-CA6B-4CA9-8848-7E93E4BE6617}">
      <dsp:nvSpPr>
        <dsp:cNvPr id="0" name=""/>
        <dsp:cNvSpPr/>
      </dsp:nvSpPr>
      <dsp:spPr>
        <a:xfrm rot="5400000">
          <a:off x="5654666" y="1358750"/>
          <a:ext cx="2663498" cy="4341891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Ежедневно при наличии показаний принимаются без записи  – 20-30  чел.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987604" y="1691687"/>
        <a:ext cx="1997624" cy="4341891"/>
      </dsp:txXfrm>
    </dsp:sp>
    <dsp:sp modelId="{0EFE6F4D-D6A2-4028-B5D5-BB7A91EDD81D}">
      <dsp:nvSpPr>
        <dsp:cNvPr id="0" name=""/>
        <dsp:cNvSpPr/>
      </dsp:nvSpPr>
      <dsp:spPr>
        <a:xfrm>
          <a:off x="3000365" y="1285885"/>
          <a:ext cx="3764877" cy="179022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Ежедневно в консультативной поликлинике медицинскую помощь получают –  до 650 человек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год – до 135 000 человек</a:t>
          </a:r>
        </a:p>
        <a:p>
          <a:pPr lvl="0" defTabSz="755650">
            <a:spcBef>
              <a:spcPct val="0"/>
            </a:spcBef>
            <a:spcAft>
              <a:spcPct val="35000"/>
            </a:spcAft>
          </a:pP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0365" y="1285885"/>
        <a:ext cx="3764877" cy="17902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A76F4-F8DC-43A7-90A9-6DF105730EC7}">
      <dsp:nvSpPr>
        <dsp:cNvPr id="0" name=""/>
        <dsp:cNvSpPr/>
      </dsp:nvSpPr>
      <dsp:spPr>
        <a:xfrm>
          <a:off x="0" y="28"/>
          <a:ext cx="8350090" cy="11960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Создание трехуровневой системы оказания медицинской помощи в амбулаторных условиях. Организация амбулаторных МРЦ и маршрутизация пациентов в эти центры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"/>
        <a:ext cx="8350090" cy="1196043"/>
      </dsp:txXfrm>
    </dsp:sp>
    <dsp:sp modelId="{3589006B-7DA8-4F9B-B003-E51E7D560C0D}">
      <dsp:nvSpPr>
        <dsp:cNvPr id="0" name=""/>
        <dsp:cNvSpPr/>
      </dsp:nvSpPr>
      <dsp:spPr>
        <a:xfrm>
          <a:off x="0" y="1428788"/>
          <a:ext cx="8350090" cy="89800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Организовать обоснованное направление пациентов в консультативную поликлинику из поликлиник с места жительства. Создание электронного «фильтра» с обязательным минимальным обследованием.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28788"/>
        <a:ext cx="8350090" cy="898004"/>
      </dsp:txXfrm>
    </dsp:sp>
    <dsp:sp modelId="{F3A1F81C-5426-4ECB-9DB5-0D0A3B4F0262}">
      <dsp:nvSpPr>
        <dsp:cNvPr id="0" name=""/>
        <dsp:cNvSpPr/>
      </dsp:nvSpPr>
      <dsp:spPr>
        <a:xfrm>
          <a:off x="0" y="2500358"/>
          <a:ext cx="8350090" cy="1022134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Увеличить число выездных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мультидисциплинарных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бригад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00358"/>
        <a:ext cx="8350090" cy="1022134"/>
      </dsp:txXfrm>
    </dsp:sp>
    <dsp:sp modelId="{B66B4809-B356-4D29-B164-07FB61CF19E8}">
      <dsp:nvSpPr>
        <dsp:cNvPr id="0" name=""/>
        <dsp:cNvSpPr/>
      </dsp:nvSpPr>
      <dsp:spPr>
        <a:xfrm>
          <a:off x="0" y="3714804"/>
          <a:ext cx="8350090" cy="80587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Увеличить штатную численность врачей наиболее востребованных специальностей в консультативной поликлинике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14804"/>
        <a:ext cx="8350090" cy="805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0.63889</cdr:x>
      <cdr:y>0.21739</cdr:y>
    </cdr:from>
    <cdr:to>
      <cdr:x>0.75</cdr:x>
      <cdr:y>0.4029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7808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0.79514</cdr:x>
      <cdr:y>0.33333</cdr:y>
    </cdr:from>
    <cdr:to>
      <cdr:x>0.95139</cdr:x>
      <cdr:y>0.3913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43692" y="1643074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0.00549</cdr:x>
      <cdr:y>0.06494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0" y="0"/>
          <a:ext cx="45719" cy="35719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0.57912</cdr:x>
      <cdr:y>0.11688</cdr:y>
    </cdr:from>
    <cdr:to>
      <cdr:x>0.60359</cdr:x>
      <cdr:y>0.18182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5072098" y="642942"/>
          <a:ext cx="214314" cy="357190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0.45677</cdr:x>
      <cdr:y>0.48052</cdr:y>
    </cdr:from>
    <cdr:to>
      <cdr:x>0.48124</cdr:x>
      <cdr:y>0.54545</cdr:y>
    </cdr:to>
    <cdr:sp macro="" textlink="">
      <cdr:nvSpPr>
        <cdr:cNvPr id="11" name="Стрелка вниз 10"/>
        <cdr:cNvSpPr/>
      </cdr:nvSpPr>
      <cdr:spPr>
        <a:xfrm xmlns:a="http://schemas.openxmlformats.org/drawingml/2006/main">
          <a:off x="4000528" y="2643206"/>
          <a:ext cx="214314" cy="357190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0.02447</cdr:x>
      <cdr:y>0.06494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0" y="0"/>
          <a:ext cx="214314" cy="357190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b="1" cap="none" spc="0">
            <a:ln w="12700">
              <a:solidFill>
                <a:srgbClr val="1F497D">
                  <a:satMod val="155000"/>
                </a:srgbClr>
              </a:solidFill>
              <a:prstDash val="solid"/>
            </a:ln>
            <a:solidFill>
              <a:srgbClr val="EEECE1">
                <a:tint val="85000"/>
                <a:satMod val="155000"/>
              </a:srgb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0.02447</cdr:x>
      <cdr:y>0.06494</cdr:y>
    </cdr:to>
    <cdr:sp macro="" textlink="">
      <cdr:nvSpPr>
        <cdr:cNvPr id="15" name="Стрелка вниз 14"/>
        <cdr:cNvSpPr/>
      </cdr:nvSpPr>
      <cdr:spPr>
        <a:xfrm xmlns:a="http://schemas.openxmlformats.org/drawingml/2006/main">
          <a:off x="0" y="0"/>
          <a:ext cx="214314" cy="357190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b="1" cap="none" spc="0">
            <a:ln w="12700">
              <a:solidFill>
                <a:srgbClr val="1F497D">
                  <a:satMod val="155000"/>
                </a:srgbClr>
              </a:solidFill>
              <a:prstDash val="solid"/>
            </a:ln>
            <a:solidFill>
              <a:srgbClr val="EEECE1">
                <a:tint val="85000"/>
                <a:satMod val="155000"/>
              </a:srgb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0.02447</cdr:x>
      <cdr:y>0.06494</cdr:y>
    </cdr:to>
    <cdr:sp macro="" textlink="">
      <cdr:nvSpPr>
        <cdr:cNvPr id="16" name="Стрелка вниз 15"/>
        <cdr:cNvSpPr/>
      </cdr:nvSpPr>
      <cdr:spPr>
        <a:xfrm xmlns:a="http://schemas.openxmlformats.org/drawingml/2006/main">
          <a:off x="0" y="0"/>
          <a:ext cx="214314" cy="357190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b="1" cap="none" spc="0">
            <a:ln w="12700">
              <a:solidFill>
                <a:srgbClr val="1F497D">
                  <a:satMod val="155000"/>
                </a:srgbClr>
              </a:solidFill>
              <a:prstDash val="solid"/>
            </a:ln>
            <a:solidFill>
              <a:srgbClr val="EEECE1">
                <a:tint val="85000"/>
                <a:satMod val="155000"/>
              </a:srgb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0.02447</cdr:x>
      <cdr:y>0.06494</cdr:y>
    </cdr:to>
    <cdr:sp macro="" textlink="">
      <cdr:nvSpPr>
        <cdr:cNvPr id="17" name="Стрелка вниз 16"/>
        <cdr:cNvSpPr/>
      </cdr:nvSpPr>
      <cdr:spPr>
        <a:xfrm xmlns:a="http://schemas.openxmlformats.org/drawingml/2006/main">
          <a:off x="0" y="0"/>
          <a:ext cx="214314" cy="357190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b="1" cap="none" spc="0">
            <a:ln w="12700">
              <a:solidFill>
                <a:srgbClr val="1F497D">
                  <a:satMod val="155000"/>
                </a:srgbClr>
              </a:solidFill>
              <a:prstDash val="solid"/>
            </a:ln>
            <a:solidFill>
              <a:srgbClr val="EEECE1">
                <a:tint val="85000"/>
                <a:satMod val="155000"/>
              </a:srgb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0.45677</cdr:x>
      <cdr:y>0.35065</cdr:y>
    </cdr:from>
    <cdr:to>
      <cdr:x>0.48124</cdr:x>
      <cdr:y>0.41559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4000528" y="1928826"/>
          <a:ext cx="214316" cy="357217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0.95432</cdr:x>
      <cdr:y>0.71429</cdr:y>
    </cdr:from>
    <cdr:to>
      <cdr:x>0.97879</cdr:x>
      <cdr:y>0.77923</cdr:y>
    </cdr:to>
    <cdr:sp macro="" textlink="">
      <cdr:nvSpPr>
        <cdr:cNvPr id="19" name="Стрелка вниз 18"/>
        <cdr:cNvSpPr/>
      </cdr:nvSpPr>
      <cdr:spPr>
        <a:xfrm xmlns:a="http://schemas.openxmlformats.org/drawingml/2006/main">
          <a:off x="8358246" y="3929090"/>
          <a:ext cx="214316" cy="357217"/>
        </a:xfrm>
        <a:prstGeom xmlns:a="http://schemas.openxmlformats.org/drawingml/2006/main" prst="down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0.76596</cdr:y>
    </cdr:from>
    <cdr:to>
      <cdr:x>0.24151</cdr:x>
      <cdr:y>0.85106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14282" y="2571768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Дети с ХА</a:t>
          </a:r>
          <a:endParaRPr lang="ru-RU" sz="11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0.85608</cdr:x>
      <cdr:y>0.17646</cdr:y>
    </cdr:from>
    <cdr:to>
      <cdr:x>0.91999</cdr:x>
      <cdr:y>0.22611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751662" y="767854"/>
          <a:ext cx="50405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55%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0.57377</cdr:x>
      <cdr:y>0.34972</cdr:y>
    </cdr:from>
    <cdr:to>
      <cdr:x>0.70492</cdr:x>
      <cdr:y>0.46365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78" y="1368147"/>
          <a:ext cx="576075" cy="44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</a:rPr>
            <a:t>78</a:t>
          </a:r>
          <a:endParaRPr lang="ru-RU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0.7541</cdr:x>
      <cdr:y>0.5085</cdr:y>
    </cdr:from>
    <cdr:to>
      <cdr:x>0.99799</cdr:x>
      <cdr:y>0.7009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12371" y="1989313"/>
          <a:ext cx="1071288" cy="752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dirty="0">
            <a:solidFill>
              <a:schemeClr val="bg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0.00477</cdr:x>
      <cdr:y>0.40956</cdr:y>
    </cdr:from>
    <cdr:to>
      <cdr:x>0.19233</cdr:x>
      <cdr:y>0.63203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786" y="1041920"/>
          <a:ext cx="817007" cy="5659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0.11172</cdr:x>
      <cdr:y>0.45938</cdr:y>
    </cdr:from>
    <cdr:to>
      <cdr:x>0.35561</cdr:x>
      <cdr:y>0.65178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0729" y="1535856"/>
          <a:ext cx="1071284" cy="643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78%</a:t>
          </a:r>
          <a:endParaRPr lang="ru-RU" sz="2400" dirty="0">
            <a:solidFill>
              <a:schemeClr val="bg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0.00477</cdr:x>
      <cdr:y>0.40956</cdr:y>
    </cdr:from>
    <cdr:to>
      <cdr:x>0.19233</cdr:x>
      <cdr:y>0.6332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126" y="1045240"/>
          <a:ext cx="830703" cy="5707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0.11172</cdr:x>
      <cdr:y>0.45938</cdr:y>
    </cdr:from>
    <cdr:to>
      <cdr:x>0.35561</cdr:x>
      <cdr:y>0.65178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0729" y="1535856"/>
          <a:ext cx="1071284" cy="643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</a:rPr>
            <a:t>55%</a:t>
          </a:r>
          <a:endParaRPr lang="ru-RU" sz="2400" dirty="0">
            <a:solidFill>
              <a:schemeClr val="bg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0.02423</cdr:x>
      <cdr:y>0.21315</cdr:y>
    </cdr:from>
    <cdr:to>
      <cdr:x>0.26049</cdr:x>
      <cdr:y>0.41982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786" y="94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0.06144</cdr:x>
      <cdr:y>0.2457</cdr:y>
    </cdr:from>
    <cdr:to>
      <cdr:x>0.22889</cdr:x>
      <cdr:y>0.39218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802" y="1087065"/>
          <a:ext cx="6480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4400" b="1" dirty="0">
            <a:solidFill>
              <a:srgbClr val="FF0000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0.18079</cdr:x>
      <cdr:y>0.77497</cdr:y>
    </cdr:from>
    <cdr:to>
      <cdr:x>0.2959</cdr:x>
      <cdr:y>0.98725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0.12353</cdr:x>
      <cdr:y>0.65743</cdr:y>
    </cdr:from>
    <cdr:to>
      <cdr:x>0.23289</cdr:x>
      <cdr:y>0.87222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0.24753</cdr:x>
      <cdr:y>0.71485</cdr:y>
    </cdr:from>
    <cdr:to>
      <cdr:x>0.34727</cdr:x>
      <cdr:y>0.8158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0.63157</cdr:x>
      <cdr:y>0.30372</cdr:y>
    </cdr:from>
    <cdr:to>
      <cdr:x>0.74718</cdr:x>
      <cdr:y>0.38839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0.4326</cdr:x>
      <cdr:y>0.23616</cdr:y>
    </cdr:from>
    <cdr:to>
      <cdr:x>0.54871</cdr:x>
      <cdr:y>0.31983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0.83922</cdr:x>
      <cdr:y>0.30372</cdr:y>
    </cdr:from>
    <cdr:to>
      <cdr:x>0.95534</cdr:x>
      <cdr:y>0.51925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746694" y="1006032"/>
          <a:ext cx="518418" cy="71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0.02423</cdr:x>
      <cdr:y>0.21315</cdr:y>
    </cdr:from>
    <cdr:to>
      <cdr:x>0.26049</cdr:x>
      <cdr:y>0.41982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786" y="94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0.06144</cdr:x>
      <cdr:y>0.2457</cdr:y>
    </cdr:from>
    <cdr:to>
      <cdr:x>0.22889</cdr:x>
      <cdr:y>0.39218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802" y="1087065"/>
          <a:ext cx="6480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4400" b="1" dirty="0">
            <a:solidFill>
              <a:srgbClr val="FF0000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0.15126</cdr:x>
      <cdr:y>0.21212</cdr:y>
    </cdr:from>
    <cdr:to>
      <cdr:x>0.26891</cdr:x>
      <cdr:y>0.28787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008112"/>
          <a:ext cx="1008137" cy="360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78%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0.15126</cdr:x>
      <cdr:y>0.36364</cdr:y>
    </cdr:from>
    <cdr:to>
      <cdr:x>0.26891</cdr:x>
      <cdr:y>0.43939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96144" y="1728192"/>
          <a:ext cx="1008137" cy="360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80%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0.15126</cdr:x>
      <cdr:y>0.5303</cdr:y>
    </cdr:from>
    <cdr:to>
      <cdr:x>0.26891</cdr:x>
      <cdr:y>0.60606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6144" y="2520280"/>
          <a:ext cx="1008137" cy="36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73%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0.15126</cdr:x>
      <cdr:y>0.68047</cdr:y>
    </cdr:from>
    <cdr:to>
      <cdr:x>0.26891</cdr:x>
      <cdr:y>0.75623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96144" y="3233967"/>
          <a:ext cx="1008137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72%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0.15126</cdr:x>
      <cdr:y>0.84848</cdr:y>
    </cdr:from>
    <cdr:to>
      <cdr:x>0.26891</cdr:x>
      <cdr:y>0.92424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96144" y="4032448"/>
          <a:ext cx="1008137" cy="36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86%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0.14519</cdr:x>
      <cdr:y>0.05818</cdr:y>
    </cdr:from>
    <cdr:to>
      <cdr:x>0.26284</cdr:x>
      <cdr:y>0.13394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244105" y="276511"/>
          <a:ext cx="1008137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74,9</a:t>
          </a:r>
          <a:r>
            <a:rPr lang="en-US" sz="1600" b="1" dirty="0" smtClean="0"/>
            <a:t>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0.03279</cdr:x>
      <cdr:y>0.63514</cdr:y>
    </cdr:from>
    <cdr:to>
      <cdr:x>0.08197</cdr:x>
      <cdr:y>0.68919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3357586"/>
          <a:ext cx="42862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+50%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0.02459</cdr:x>
      <cdr:y>0.58108</cdr:y>
    </cdr:from>
    <cdr:to>
      <cdr:x>0.08197</cdr:x>
      <cdr:y>0.63514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" y="3071834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+100%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0.03279</cdr:x>
      <cdr:y>0.47297</cdr:y>
    </cdr:from>
    <cdr:to>
      <cdr:x>0.08197</cdr:x>
      <cdr:y>0.52703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2" y="2500330"/>
          <a:ext cx="42862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+34%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0.03279</cdr:x>
      <cdr:y>0.36486</cdr:y>
    </cdr:from>
    <cdr:to>
      <cdr:x>0.08197</cdr:x>
      <cdr:y>0.43243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2" y="1928826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+56%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0.03279</cdr:x>
      <cdr:y>0.31081</cdr:y>
    </cdr:from>
    <cdr:to>
      <cdr:x>0.08197</cdr:x>
      <cdr:y>0.36486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5752" y="1643074"/>
          <a:ext cx="42862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+48%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0.04098</cdr:x>
      <cdr:y>0.13514</cdr:y>
    </cdr:from>
    <cdr:to>
      <cdr:x>0.09016</cdr:x>
      <cdr:y>0.2027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7190" y="714380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</a:rPr>
            <a:t>+59%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0.19179</cdr:x>
      <cdr:y>0.78047</cdr:y>
    </cdr:from>
    <cdr:to>
      <cdr:x>0.3059</cdr:x>
      <cdr:y>0.9865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0.13128</cdr:x>
      <cdr:y>0.66643</cdr:y>
    </cdr:from>
    <cdr:to>
      <cdr:x>0.24389</cdr:x>
      <cdr:y>0.87472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0.25828</cdr:x>
      <cdr:y>0.72185</cdr:y>
    </cdr:from>
    <cdr:to>
      <cdr:x>0.35652</cdr:x>
      <cdr:y>0.82005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0.63707</cdr:x>
      <cdr:y>0.32297</cdr:y>
    </cdr:from>
    <cdr:to>
      <cdr:x>0.75093</cdr:x>
      <cdr:y>0.40514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0.44085</cdr:x>
      <cdr:y>0.25741</cdr:y>
    </cdr:from>
    <cdr:to>
      <cdr:x>0.55521</cdr:x>
      <cdr:y>0.33858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0.84197</cdr:x>
      <cdr:y>0.32297</cdr:y>
    </cdr:from>
    <cdr:to>
      <cdr:x>0.95659</cdr:x>
      <cdr:y>0.53225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0.21854</cdr:x>
      <cdr:y>0.79472</cdr:y>
    </cdr:from>
    <cdr:to>
      <cdr:x>0.32815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0.16028</cdr:x>
      <cdr:y>0.68593</cdr:y>
    </cdr:from>
    <cdr:to>
      <cdr:x>0.26864</cdr:x>
      <cdr:y>0.88797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0.27978</cdr:x>
      <cdr:y>0.73985</cdr:y>
    </cdr:from>
    <cdr:to>
      <cdr:x>0.37502</cdr:x>
      <cdr:y>0.8353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0.64157</cdr:x>
      <cdr:y>0.36472</cdr:y>
    </cdr:from>
    <cdr:to>
      <cdr:x>0.75318</cdr:x>
      <cdr:y>0.44139</cdr:y>
    </cdr:to>
    <cdr:sp macro="" textlink="">
      <cdr:nvSpPr>
        <cdr:cNvPr id="11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0.45585</cdr:x>
      <cdr:y>0.30191</cdr:y>
    </cdr:from>
    <cdr:to>
      <cdr:x>0.56471</cdr:x>
      <cdr:y>0.37808</cdr:y>
    </cdr:to>
    <cdr:sp macro="" textlink="">
      <cdr:nvSpPr>
        <cdr:cNvPr id="12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0.84422</cdr:x>
      <cdr:y>0.36472</cdr:y>
    </cdr:from>
    <cdr:to>
      <cdr:x>0.95734</cdr:x>
      <cdr:y>0.56125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0.59714</cdr:x>
      <cdr:y>0.53623</cdr:y>
    </cdr:from>
    <cdr:to>
      <cdr:x>0.79939</cdr:x>
      <cdr:y>0.72027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699791" y="2664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0.54936</cdr:x>
      <cdr:y>0.42029</cdr:y>
    </cdr:from>
    <cdr:to>
      <cdr:x>0.98407</cdr:x>
      <cdr:y>0.81159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483767" y="2088232"/>
          <a:ext cx="1965427" cy="1944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114000"/>
            </a:lnSpc>
          </a:pPr>
          <a:r>
            <a:rPr lang="ru-RU" sz="1400" b="1" dirty="0" smtClean="0"/>
            <a:t>В федеральный Регистр детей с ЭНМТ,</a:t>
          </a:r>
        </a:p>
        <a:p xmlns:a="http://schemas.openxmlformats.org/drawingml/2006/main">
          <a:pPr>
            <a:lnSpc>
              <a:spcPct val="114000"/>
            </a:lnSpc>
          </a:pPr>
          <a:r>
            <a:rPr lang="ru-RU" sz="1400" b="1" dirty="0" smtClean="0"/>
            <a:t> достигших 3-х летнего возраста,</a:t>
          </a:r>
        </a:p>
        <a:p xmlns:a="http://schemas.openxmlformats.org/drawingml/2006/main">
          <a:pPr>
            <a:lnSpc>
              <a:spcPct val="114000"/>
            </a:lnSpc>
          </a:pPr>
          <a:r>
            <a:rPr lang="ru-RU" sz="1400" b="1" dirty="0" smtClean="0"/>
            <a:t>Внесено 2016г  - 40 детей, </a:t>
          </a:r>
        </a:p>
        <a:p xmlns:a="http://schemas.openxmlformats.org/drawingml/2006/main">
          <a:pPr>
            <a:lnSpc>
              <a:spcPct val="114000"/>
            </a:lnSpc>
          </a:pPr>
          <a:r>
            <a:rPr lang="ru-RU" sz="1400" b="1" dirty="0" smtClean="0"/>
            <a:t>2017г. - 74 ребенка, </a:t>
          </a:r>
        </a:p>
        <a:p xmlns:a="http://schemas.openxmlformats.org/drawingml/2006/main">
          <a:pPr>
            <a:lnSpc>
              <a:spcPct val="114000"/>
            </a:lnSpc>
          </a:pPr>
          <a:r>
            <a:rPr lang="ru-RU" sz="1400" b="1" dirty="0" smtClean="0"/>
            <a:t>2018г. - 87 детей.</a:t>
          </a:r>
        </a:p>
        <a:p xmlns:a="http://schemas.openxmlformats.org/drawingml/2006/main">
          <a:pPr>
            <a:lnSpc>
              <a:spcPct val="114000"/>
            </a:lnSpc>
          </a:pPr>
          <a:r>
            <a:rPr lang="ru-RU" sz="1400" b="1" dirty="0" smtClean="0"/>
            <a:t>Начиная с 2017 года – самое большое</a:t>
          </a:r>
        </a:p>
        <a:p xmlns:a="http://schemas.openxmlformats.org/drawingml/2006/main">
          <a:pPr>
            <a:lnSpc>
              <a:spcPct val="114000"/>
            </a:lnSpc>
          </a:pPr>
          <a:r>
            <a:rPr lang="ru-RU" sz="1400" b="1" dirty="0" smtClean="0"/>
            <a:t> количество среди всех субъектов РФ</a:t>
          </a:r>
          <a:endParaRPr lang="ru-RU" sz="14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0.63157</cdr:x>
      <cdr:y>0.30372</cdr:y>
    </cdr:from>
    <cdr:to>
      <cdr:x>0.74718</cdr:x>
      <cdr:y>0.38839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0.4326</cdr:x>
      <cdr:y>0.23616</cdr:y>
    </cdr:from>
    <cdr:to>
      <cdr:x>0.54871</cdr:x>
      <cdr:y>0.31983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0.83922</cdr:x>
      <cdr:y>0.30372</cdr:y>
    </cdr:from>
    <cdr:to>
      <cdr:x>0.95534</cdr:x>
      <cdr:y>0.51925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746694" y="1006032"/>
          <a:ext cx="518418" cy="71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0.42735</cdr:x>
      <cdr:y>0.01528</cdr:y>
    </cdr:from>
    <cdr:to>
      <cdr:x>0.53675</cdr:x>
      <cdr:y>0.21087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71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0.67361</cdr:x>
      <cdr:y>0.2778</cdr:y>
    </cdr:from>
    <cdr:to>
      <cdr:x>0.7257</cdr:x>
      <cdr:y>0.3725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3560" y="1257296"/>
          <a:ext cx="428680" cy="42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0,8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0.7398</cdr:x>
      <cdr:y>0.46064</cdr:y>
    </cdr:from>
    <cdr:to>
      <cdr:x>0.9915</cdr:x>
      <cdr:y>0.73761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15106" y="2257428"/>
          <a:ext cx="2114536" cy="135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Снижение количества </a:t>
          </a:r>
        </a:p>
        <a:p xmlns:a="http://schemas.openxmlformats.org/drawingml/2006/main">
          <a:r>
            <a:rPr lang="ru-RU" sz="1100" dirty="0" smtClean="0"/>
            <a:t>лабораторных исследований</a:t>
          </a:r>
        </a:p>
        <a:p xmlns:a="http://schemas.openxmlformats.org/drawingml/2006/main">
          <a:r>
            <a:rPr lang="ru-RU" sz="1100" dirty="0" smtClean="0"/>
            <a:t>связано с изменением </a:t>
          </a:r>
        </a:p>
        <a:p xmlns:a="http://schemas.openxmlformats.org/drawingml/2006/main">
          <a:r>
            <a:rPr lang="ru-RU" sz="1100" dirty="0" smtClean="0"/>
            <a:t>подхода к статистическому</a:t>
          </a:r>
        </a:p>
        <a:p xmlns:a="http://schemas.openxmlformats.org/drawingml/2006/main">
          <a:r>
            <a:rPr lang="ru-RU" sz="1100" dirty="0" smtClean="0"/>
            <a:t> учету  (вместо одного</a:t>
          </a:r>
        </a:p>
        <a:p xmlns:a="http://schemas.openxmlformats.org/drawingml/2006/main">
          <a:r>
            <a:rPr lang="ru-RU" sz="1100" dirty="0" smtClean="0"/>
            <a:t> показателя стали учитывать</a:t>
          </a:r>
        </a:p>
        <a:p xmlns:a="http://schemas.openxmlformats.org/drawingml/2006/main">
          <a:r>
            <a:rPr lang="ru-RU" sz="1100" dirty="0" smtClean="0"/>
            <a:t> один анализ).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0.52084</cdr:x>
      <cdr:y>0.44444</cdr:y>
    </cdr:from>
    <cdr:to>
      <cdr:x>0.57292</cdr:x>
      <cdr:y>0.51389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0" y="2286016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0.50348</cdr:x>
      <cdr:y>0.40278</cdr:y>
    </cdr:from>
    <cdr:to>
      <cdr:x>0.55556</cdr:x>
      <cdr:y>0.47222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43404" y="2071702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/86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0.75521</cdr:x>
      <cdr:y>0.41667</cdr:y>
    </cdr:from>
    <cdr:to>
      <cdr:x>0.8073</cdr:x>
      <cdr:y>0.48611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15106" y="2143140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0.72917</cdr:x>
      <cdr:y>0.375</cdr:y>
    </cdr:from>
    <cdr:to>
      <cdr:x>0.78126</cdr:x>
      <cdr:y>0.44444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92" y="1928826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/105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0.93751</cdr:x>
      <cdr:y>0.52778</cdr:y>
    </cdr:from>
    <cdr:to>
      <cdr:x>0.97744</cdr:x>
      <cdr:y>0.58333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15304" y="2714644"/>
          <a:ext cx="3286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/1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0.70175</cdr:x>
      <cdr:y>0.41175</cdr:y>
    </cdr:to>
    <cdr:sp macro="" textlink="">
      <cdr:nvSpPr>
        <cdr:cNvPr id="3" name="Содержимое 9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3810000" cy="198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3200" kern="1200">
              <a:solidFill>
                <a:sysClr val="windowText" lastClr="000000"/>
              </a:solidFill>
              <a:latin typeface="Calibri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800" kern="1200">
              <a:solidFill>
                <a:sysClr val="windowText" lastClr="000000"/>
              </a:solidFill>
              <a:latin typeface="Calibri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0.255</cdr:x>
      <cdr:y>0.4092</cdr:y>
    </cdr:from>
    <cdr:to>
      <cdr:x>0.31625</cdr:x>
      <cdr:y>0.48125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8576" y="204482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0.73625</cdr:x>
      <cdr:y>0.58212</cdr:y>
    </cdr:from>
    <cdr:to>
      <cdr:x>0.7975</cdr:x>
      <cdr:y>0.65416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59016" y="290891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0.57875</cdr:x>
      <cdr:y>0.58212</cdr:y>
    </cdr:from>
    <cdr:to>
      <cdr:x>0.64</cdr:x>
      <cdr:y>0.65416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62872" y="290891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0.4125</cdr:x>
      <cdr:y>0.53889</cdr:y>
    </cdr:from>
    <cdr:to>
      <cdr:x>0.47375</cdr:x>
      <cdr:y>0.61094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94720" y="269289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0.90249</cdr:x>
      <cdr:y>0.58212</cdr:y>
    </cdr:from>
    <cdr:to>
      <cdr:x>0.96374</cdr:x>
      <cdr:y>0.65416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27168" y="290891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CC43A-8F7C-43CB-8EF5-8364F90CCE82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3EB36-1616-4A1E-818E-1B18B7D0E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4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7F2CE-4B2A-4952-84B4-06C1BAB2220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82BD34-7BB7-4655-885C-868AF8172A02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defRPr/>
              </a:pPr>
              <a:t>73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4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B4E07-5077-4566-AB60-81358F9ADFC0}" type="slidenum">
              <a:rPr lang="ru-RU" smtClean="0">
                <a:latin typeface="Times New Roman" pitchFamily="18" charset="0"/>
                <a:ea typeface="Microsoft YaHei"/>
                <a:cs typeface="Microsoft YaHe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ru-RU" smtClean="0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295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87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Общее кол-во операций с %</a:t>
            </a:r>
            <a:endParaRPr lang="ru-RU" dirty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7C752-196C-4064-8FB1-2CD44F1F5ACF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9EA52-C055-4B66-BABE-4FC5ADD55003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6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 такое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Функции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Поток (число челове)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Оснащение (хол, родильные)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37ACF5-169A-4835-9E73-17559CA10247}" type="slidenum">
              <a:rPr lang="ru-RU" altLang="ru-RU"/>
              <a:pPr/>
              <a:t>55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0153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383D-AA4F-4A73-9E14-CD8BEA5553FA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90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383D-AA4F-4A73-9E14-CD8BEA5553FA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8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CD720-D179-4893-A89D-18995C7825D6}" type="slidenum">
              <a:rPr lang="ru-RU">
                <a:latin typeface="Times New Roman" pitchFamily="18" charset="0"/>
                <a:ea typeface="Microsoft YaHei"/>
                <a:cs typeface="Microsoft YaHe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5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2E65-9A52-4109-86BF-00C2DD908720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90D0-1F8F-47D5-95B3-2CFD67AB0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E6FE-DE1D-4407-927B-164C93500420}" type="datetimeFigureOut">
              <a:rPr lang="ru-RU"/>
              <a:pPr>
                <a:defRPr/>
              </a:pPr>
              <a:t>01.03.2019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FAFD-D8E7-4069-BD17-6B5A7D28C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372F-9003-49BF-9706-F315E15DE3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png"/><Relationship Id="rId7" Type="http://schemas.openxmlformats.org/officeDocument/2006/relationships/image" Target="../media/image98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96.png"/><Relationship Id="rId10" Type="http://schemas.openxmlformats.org/officeDocument/2006/relationships/image" Target="../media/image101.jpeg"/><Relationship Id="rId4" Type="http://schemas.openxmlformats.org/officeDocument/2006/relationships/image" Target="../media/image95.png"/><Relationship Id="rId9" Type="http://schemas.openxmlformats.org/officeDocument/2006/relationships/image" Target="../media/image100.jpe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3.jpeg"/><Relationship Id="rId7" Type="http://schemas.openxmlformats.org/officeDocument/2006/relationships/image" Target="../media/image106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99.jpeg"/><Relationship Id="rId4" Type="http://schemas.openxmlformats.org/officeDocument/2006/relationships/image" Target="../media/image104.jpeg"/><Relationship Id="rId9" Type="http://schemas.openxmlformats.org/officeDocument/2006/relationships/image" Target="../media/image108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2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99.jpeg"/><Relationship Id="rId4" Type="http://schemas.openxmlformats.org/officeDocument/2006/relationships/image" Target="../media/image110.jpe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_____Microsoft_Office_Excel_97-20034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oleObject" Target="../embeddings/_____Microsoft_Office_Excel_97-20036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chart" Target="../charts/char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8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7.xml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chart" Target="../charts/chart5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chart" Target="../charts/chart5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chart" Target="../charts/chart5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oleObject" Target="../embeddings/_____Microsoft_Office_Excel_97-200315.xls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7.xml"/><Relationship Id="rId4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image" Target="../media/image56.png"/><Relationship Id="rId4" Type="http://schemas.openxmlformats.org/officeDocument/2006/relationships/image" Target="../media/image6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6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857224" y="2285992"/>
            <a:ext cx="7821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Итоги деятельности </a:t>
            </a:r>
            <a:endParaRPr lang="en-US" sz="36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ГБУЗ ПК «Пермская краевая клиническая больница»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3600" b="1" dirty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116013" y="5013325"/>
            <a:ext cx="7627937" cy="1296988"/>
          </a:xfrm>
          <a:prstGeom prst="rect">
            <a:avLst/>
          </a:prstGeom>
          <a:noFill/>
          <a:ln>
            <a:noFill/>
          </a:ln>
          <a:effectLst>
            <a:outerShdw blurRad="63500" dist="38100" dir="10800000" algn="r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ru-RU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</a:t>
            </a:r>
            <a:endParaRPr lang="ru-RU" sz="6000" b="1" dirty="0">
              <a:effectLst>
                <a:outerShdw algn="tl">
                  <a:schemeClr val="tx1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286116" y="5357826"/>
            <a:ext cx="5500726" cy="644723"/>
          </a:xfrm>
          <a:prstGeom prst="roundRect">
            <a:avLst>
              <a:gd name="adj" fmla="val 49106"/>
            </a:avLst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Касатов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9" descr="C:\Documents and Settings\Блинов\Рабочий стол\Логотипы\Логотип-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000232" cy="211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14290"/>
            <a:ext cx="4097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Итоговый медицинский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01.03.2019г.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9"/>
          <p:cNvSpPr txBox="1">
            <a:spLocks/>
          </p:cNvSpPr>
          <p:nvPr/>
        </p:nvSpPr>
        <p:spPr bwMode="auto">
          <a:xfrm>
            <a:off x="714375" y="2357438"/>
            <a:ext cx="77866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/>
          </a:p>
        </p:txBody>
      </p:sp>
      <p:pic>
        <p:nvPicPr>
          <p:cNvPr id="10243" name="Picture 9" descr="C:\Documents and Settings\Блинов\Рабочий стол\Логотипы\Логотип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Заголовок 10"/>
          <p:cNvSpPr>
            <a:spLocks noGrp="1"/>
          </p:cNvSpPr>
          <p:nvPr>
            <p:ph type="title"/>
          </p:nvPr>
        </p:nvSpPr>
        <p:spPr>
          <a:xfrm>
            <a:off x="1357290" y="285729"/>
            <a:ext cx="7643866" cy="12144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Диагностические исследования, проведенные  специалистами выездных бригад за 2018 год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2214554"/>
            <a:ext cx="5572164" cy="4500594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- 2 868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ФГДС – 241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Ультразвуковая диагностика -11 337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Биопсия щитовидной железы под УЗИ контролем  -  36</a:t>
            </a:r>
          </a:p>
        </p:txBody>
      </p:sp>
      <p:pic>
        <p:nvPicPr>
          <p:cNvPr id="10248" name="Содержимое 10" descr="фото от 23 мая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86438" y="1920875"/>
            <a:ext cx="3214687" cy="4433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858180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материально-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технической базы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–технической базы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в млн.руб.)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81391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Диаграмма 3"/>
          <p:cNvGraphicFramePr/>
          <p:nvPr/>
        </p:nvGraphicFramePr>
        <p:xfrm>
          <a:off x="214282" y="2000240"/>
          <a:ext cx="857256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1802" y="2214554"/>
            <a:ext cx="3961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т.ч. по программе «Безопасность ДТП» 105,3 млн.руб.)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3000372"/>
            <a:ext cx="336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т.ч. целевые субсидии бюджета 55,1 млн.руб.)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214290"/>
            <a:ext cx="67866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2018 году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(краевой  и федеральный бюджет)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785926"/>
          <a:ext cx="8215371" cy="3425962"/>
        </p:xfrm>
        <a:graphic>
          <a:graphicData uri="http://schemas.openxmlformats.org/drawingml/2006/table">
            <a:tbl>
              <a:tblPr/>
              <a:tblGrid>
                <a:gridCol w="857256"/>
                <a:gridCol w="4429156"/>
                <a:gridCol w="1025188"/>
                <a:gridCol w="1903771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Кол-во 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4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 аппаратно-программный автоматизированной обработки и протоколирования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мед.диагностических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исследований "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АрхиМед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Сейфы-холодильники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видеэндоскопическая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HD-330T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Микроскоп для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для получения очищенной воды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Бронховидеоскоп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BF-1T150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Видеогастроскоп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Видеоколоноскоп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Лампа щелевая офтальмологическая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2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2151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21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Мед. Мебель, инструментарий, мелкое оборудование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2660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2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ИТОГО: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19738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9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214290"/>
            <a:ext cx="70009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2018 году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(Программа «Развитие здравоохранения») 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8572560" cy="4304227"/>
        </p:xfrm>
        <a:graphic>
          <a:graphicData uri="http://schemas.openxmlformats.org/drawingml/2006/table">
            <a:tbl>
              <a:tblPr/>
              <a:tblGrid>
                <a:gridCol w="485238"/>
                <a:gridCol w="5337632"/>
                <a:gridCol w="1213098"/>
                <a:gridCol w="1536592"/>
              </a:tblGrid>
              <a:tr h="517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6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21510"/>
                          </a:solidFill>
                          <a:latin typeface="Times New Roman"/>
                        </a:rPr>
                        <a:t>Кол-во ед.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Стоимость, т.руб.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утилизатора медицинских отходов 200 л (установки аппаратного обеззараживания и деструкции медицинских отходов)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3 471,9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утилизатора медицинских отходов 100 л (установки аппаратного обеззараживания и деструкции медицинских отходов)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2 590,6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7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автомобиля скорой медицинской помощи класса "С" в комплекте с оборудованием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4 960,6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щелевой лампы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823,2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кольпоскопа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387,5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гастрофиброскопа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2 274,7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портативного бронхофиброскопа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900,0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Хирургический аспирационный отсос , прикроватный монитор, электрокардиограф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  15 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974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535782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2018 году за ОМС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5786454"/>
          <a:ext cx="8501122" cy="928694"/>
        </p:xfrm>
        <a:graphic>
          <a:graphicData uri="http://schemas.openxmlformats.org/drawingml/2006/table">
            <a:tbl>
              <a:tblPr/>
              <a:tblGrid>
                <a:gridCol w="6738131"/>
                <a:gridCol w="1762991"/>
              </a:tblGrid>
              <a:tr h="579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5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Инструментарий,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мебель, оборудование до 100 тыс. руб. за ед.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11681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85860"/>
          <a:ext cx="8572560" cy="3868928"/>
        </p:xfrm>
        <a:graphic>
          <a:graphicData uri="http://schemas.openxmlformats.org/drawingml/2006/table">
            <a:tbl>
              <a:tblPr/>
              <a:tblGrid>
                <a:gridCol w="656622"/>
                <a:gridCol w="5161775"/>
                <a:gridCol w="875495"/>
                <a:gridCol w="1878668"/>
              </a:tblGrid>
              <a:tr h="534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6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Кол-во </a:t>
                      </a:r>
                      <a:endParaRPr lang="ru-RU" sz="1600" b="0" i="0" u="none" strike="noStrike" dirty="0" smtClean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ед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Аппарат для проведения ингаляции оксида азота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161616"/>
                          </a:solidFill>
                          <a:latin typeface="Times New Roman"/>
                        </a:rPr>
                        <a:t>1967</a:t>
                      </a:r>
                      <a:endParaRPr lang="ru-RU" sz="1600" b="0" i="0" u="none" strike="noStrike" dirty="0">
                        <a:solidFill>
                          <a:srgbClr val="16161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2151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Многоканальный замкнутый контур асептического получения </a:t>
                      </a:r>
                      <a:r>
                        <a:rPr lang="ru-RU" sz="1600" b="0" i="0" u="none" strike="noStrike" dirty="0" err="1" smtClean="0">
                          <a:solidFill>
                            <a:srgbClr val="021510"/>
                          </a:solidFill>
                          <a:latin typeface="Times New Roman"/>
                        </a:rPr>
                        <a:t>инфузионных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сред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161616"/>
                          </a:solidFill>
                          <a:latin typeface="Times New Roman"/>
                        </a:rPr>
                        <a:t>2889</a:t>
                      </a:r>
                      <a:endParaRPr lang="ru-RU" sz="1600" b="0" i="0" u="none" strike="noStrike" dirty="0">
                        <a:solidFill>
                          <a:srgbClr val="16161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2151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Анализатор функционирования </a:t>
                      </a:r>
                      <a:r>
                        <a:rPr lang="ru-RU" sz="1600" b="0" i="0" u="none" strike="noStrike" dirty="0" err="1" smtClean="0">
                          <a:solidFill>
                            <a:srgbClr val="021510"/>
                          </a:solidFill>
                          <a:latin typeface="Times New Roman"/>
                        </a:rPr>
                        <a:t>стереоцилий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161616"/>
                          </a:solidFill>
                          <a:latin typeface="Times New Roman"/>
                        </a:rPr>
                        <a:t>452</a:t>
                      </a:r>
                      <a:endParaRPr lang="ru-RU" sz="1600" b="0" i="0" u="none" strike="noStrike" dirty="0">
                        <a:solidFill>
                          <a:srgbClr val="16161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ИВЛ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3365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 прикроватный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2238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Инкубатор для новорожденных  "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Isolette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8000" с принадлежностями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2984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 фетальный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1326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Мелкое оборудование (облучатели,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инф.шприцы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 др.)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1288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ИТОГО: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16509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2018 году за счет средств родовых сертификатов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214290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2018 году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счет средств предпринимательской деятельности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857364"/>
          <a:ext cx="7841251" cy="3245064"/>
        </p:xfrm>
        <a:graphic>
          <a:graphicData uri="http://schemas.openxmlformats.org/drawingml/2006/table">
            <a:tbl>
              <a:tblPr/>
              <a:tblGrid>
                <a:gridCol w="5748896"/>
                <a:gridCol w="2092355"/>
              </a:tblGrid>
              <a:tr h="534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Ректоскоп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Устройство для исследования вибрационной чувствительности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Радиометр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Комплект доп.оборудования к автоматизированному лаб.биологическому микроскопу М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2812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Автомат для окрашивания (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патанатомия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Инструментарий,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мебель, мелкое оборудование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4319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11332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500042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Текущие ремонты 2018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785926"/>
          <a:ext cx="8786874" cy="2225040"/>
        </p:xfrm>
        <a:graphic>
          <a:graphicData uri="http://schemas.openxmlformats.org/drawingml/2006/table">
            <a:tbl>
              <a:tblPr/>
              <a:tblGrid>
                <a:gridCol w="439713"/>
                <a:gridCol w="4996902"/>
                <a:gridCol w="1641242"/>
                <a:gridCol w="1709017"/>
              </a:tblGrid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финансирования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в т.руб.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помещений 4-го этажа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гинек.отд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Предпринимательская деятельность: средства аренды</a:t>
                      </a:r>
                    </a:p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ОМС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9930</a:t>
                      </a:r>
                    </a:p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Итого:</a:t>
                      </a:r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   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12554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7500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Экономическая эффективность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 тыс.руб.)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1714486"/>
          <a:ext cx="8715438" cy="4952171"/>
        </p:xfrm>
        <a:graphic>
          <a:graphicData uri="http://schemas.openxmlformats.org/drawingml/2006/table">
            <a:tbl>
              <a:tblPr/>
              <a:tblGrid>
                <a:gridCol w="1398078"/>
                <a:gridCol w="980910"/>
                <a:gridCol w="1071107"/>
                <a:gridCol w="980910"/>
                <a:gridCol w="1116208"/>
                <a:gridCol w="1116208"/>
                <a:gridCol w="1071107"/>
                <a:gridCol w="980910"/>
              </a:tblGrid>
              <a:tr h="52318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Отклонение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2018 от 2017 г.,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 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в тыс. руб.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Краевой бюджет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185 043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220 898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247 204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бюджет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22 512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91 176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7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Целевые субсидии по программам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16 436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-36 889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7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Предпринимательская деятельность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150 799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6,83%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155 564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6,58%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т.ч. родовые сертификаты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27 966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ФОМС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1 524 617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1 736 208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1 855 118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78,42%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118 910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ИТОГО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1 922 902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2 206 363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2 365 498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159 135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357166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714488"/>
          <a:ext cx="87154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857232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Родовые сертификаты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928802"/>
          <a:ext cx="8286809" cy="3914719"/>
        </p:xfrm>
        <a:graphic>
          <a:graphicData uri="http://schemas.openxmlformats.org/drawingml/2006/table">
            <a:tbl>
              <a:tblPr/>
              <a:tblGrid>
                <a:gridCol w="2727396"/>
                <a:gridCol w="1399774"/>
                <a:gridCol w="1457497"/>
                <a:gridCol w="1461105"/>
                <a:gridCol w="1241037"/>
              </a:tblGrid>
              <a:tr h="69947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2018 от 2017 года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тыс. 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сертификатов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25 620,00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25 110,00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27 966,00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26 371,97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18 765,80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31 661,41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Фонд оплаты труда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14 206,72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13 782,41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15 152,41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12 165,25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4 983,39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16 509,00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Медикаменты и расходный материал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592933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Остаток средств в размере 3072 тыс. руб.  больница планирует израсходовать на оборудование и выплату заработной платы за декабрь 2018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 тыс.руб.)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6276"/>
          <a:ext cx="8715435" cy="5274543"/>
        </p:xfrm>
        <a:graphic>
          <a:graphicData uri="http://schemas.openxmlformats.org/drawingml/2006/table">
            <a:tbl>
              <a:tblPr/>
              <a:tblGrid>
                <a:gridCol w="3214708"/>
                <a:gridCol w="1214446"/>
                <a:gridCol w="1114568"/>
                <a:gridCol w="1100010"/>
                <a:gridCol w="1041575"/>
                <a:gridCol w="1030128"/>
              </a:tblGrid>
              <a:tr h="6162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Статьи затрат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8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к 2017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к 2017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Фонд оплаты труда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888 452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983 116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1 185 071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201 956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имущества (услуги связи, транспортные услуги, коммунальные, содержание имущества, прочие расходы)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295 271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353 356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339 349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-14 006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67 446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и мед. инструменты 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96 179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75 236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-20 944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Медикаменты и расходные материалы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607 952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664 352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661 411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-2 941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ВСЕГО: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1 943 232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2 154 158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2 328 513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174 356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21506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проблемы при организации работы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выездных бригад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786334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Неудовлетворительная подготовка пациентов к консультативному приему специалистов выездных бригад ПККБ;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Непрофильное направление пациентов на прием к врачам-специалистам;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Недостатки по обследованию  и лечению пациентов с сосудистой патологией, сахарным диабетом, урологическими и гинекологическими заболеваниями и др.;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Проблемы доступности лабораторных и функциональных методов исследований на местах;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Отсутствие заинтересованности персонала в ряде районных поликлиник в организации эффективной работы специалистов ПККБ.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3571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71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1397000"/>
          <a:ext cx="8858312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2019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и консультативная медицинская помощь.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1.1. увеличение доступности специализированной помощи в консультативных поликлиниках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1.2. дальнейшее развитие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1.3. оптимизация и повышение эффективности работы выездной поликлиники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1.4. совершенствование системы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диагностики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1.5. повышение эффективности работы амбулаторных служб родовспоможения и детства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1.6. Внедрение технологий «Бережливого производства» в работу консультативных поликлиник.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1.7. Развитие службы скорой специализированной медицинской помощи. Создание консультативного Центра анестезиологии реаниматологии.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2019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Стационарная медицинская помощь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2.1. снижение летальности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2.2. дальнейшее развитие трансплантологии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2.3. снижение антенатальной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интранатальной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летальности в ПЦ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2.4. повышение доступности оказания медицинской помощи больным с онкологическими заболеваниями.</a:t>
            </a:r>
          </a:p>
          <a:p>
            <a:pPr marL="457200" lvl="0" indent="-45720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2019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501122" cy="45259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Диагностическая база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3.1. Создание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иммуногистохимической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лаборатории на базе патологоанатомического отделения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3.2. Приобретение второго КТ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3.3. Дальнейшее развитие эндоскопической службы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3.4. Совершенствование системы ультразвуковой диагностики (оборудование, подготовка специалистов)</a:t>
            </a:r>
          </a:p>
          <a:p>
            <a:pPr marL="457200" lvl="0" indent="-45720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2019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501122" cy="45259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Материально-техническая база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4.1. Рациональное использование имеющихся материальных и финансовых ресурсов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4.2. Приведение в нормативное состояние отделений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4.3. Модернизация парка диагностического и лечебного оборудования в соответствии с современными медицинскими технологиями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2019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501122" cy="4525963"/>
          </a:xfrm>
        </p:spPr>
        <p:txBody>
          <a:bodyPr>
            <a:normAutofit lnSpcReduction="10000"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Организационно-методическое взаимодействие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методический отдел ПККБ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Главные внештатные специалисты Министерства здравоохранения Пермского края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Профильные кафедры Пермского государственного медицинского университета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Государственные медицинские организации здравоохранения Пермского края (г. Пермь)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Ведущие федеральные медицинские учреждения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 в территориях Пермского края</a:t>
            </a:r>
          </a:p>
          <a:p>
            <a:pPr marL="457200" lvl="0" indent="-457200">
              <a:buFont typeface="Arial" charset="0"/>
              <a:buChar char="•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9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139463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 -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prodoctorov.ru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9289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429264"/>
            <a:ext cx="1362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65815"/>
            <a:ext cx="4262876" cy="10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549" y="5925325"/>
            <a:ext cx="4430451" cy="8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8596" y="3000372"/>
            <a:ext cx="3857649" cy="10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4214818"/>
            <a:ext cx="3433083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7158" y="1500174"/>
            <a:ext cx="4132846" cy="136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7158" y="4143380"/>
            <a:ext cx="3738091" cy="11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МСЧ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628" y="1571612"/>
            <a:ext cx="3465999" cy="1081843"/>
          </a:xfrm>
          <a:prstGeom prst="rect">
            <a:avLst/>
          </a:prstGeom>
        </p:spPr>
      </p:pic>
      <p:pic>
        <p:nvPicPr>
          <p:cNvPr id="13" name="Рисунок 12" descr="МСЧ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2066" y="2857496"/>
            <a:ext cx="3000396" cy="10769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9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139463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 -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prodoctorov.ru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71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06" y="2714620"/>
            <a:ext cx="3142931" cy="10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2344" y="4214818"/>
            <a:ext cx="3878651" cy="118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67322" y="1136706"/>
            <a:ext cx="4565883" cy="15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2066" y="4143380"/>
            <a:ext cx="3777276" cy="116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МСЧ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5643578"/>
            <a:ext cx="3276231" cy="1110587"/>
          </a:xfrm>
          <a:prstGeom prst="rect">
            <a:avLst/>
          </a:prstGeom>
        </p:spPr>
      </p:pic>
      <p:pic>
        <p:nvPicPr>
          <p:cNvPr id="16" name="Рисунок 15" descr="Уф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121" y="5753086"/>
            <a:ext cx="4350441" cy="1052131"/>
          </a:xfrm>
          <a:prstGeom prst="rect">
            <a:avLst/>
          </a:prstGeom>
        </p:spPr>
      </p:pic>
      <p:pic>
        <p:nvPicPr>
          <p:cNvPr id="17" name="Рисунок 16" descr="Оренбург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2793541"/>
            <a:ext cx="3773111" cy="10268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93355" y="2500306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Киров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5376462"/>
            <a:ext cx="138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Екатеринбург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714356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Пермь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3857628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Ижевск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3786190"/>
            <a:ext cx="80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Казань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976" y="5429264"/>
            <a:ext cx="523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Уфа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6157" y="2447504"/>
            <a:ext cx="1036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Оренбург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9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139463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 -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prodoctorov.ru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71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40123" y="2143116"/>
            <a:ext cx="3812153" cy="103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4357694"/>
            <a:ext cx="3394899" cy="116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63515" y="5572140"/>
            <a:ext cx="3897301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МСЧ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5504" y="1071546"/>
            <a:ext cx="3424347" cy="1007710"/>
          </a:xfrm>
          <a:prstGeom prst="rect">
            <a:avLst/>
          </a:prstGeom>
        </p:spPr>
      </p:pic>
      <p:pic>
        <p:nvPicPr>
          <p:cNvPr id="16" name="Рисунок 15" descr="Уф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3214686"/>
            <a:ext cx="4258477" cy="10736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8662" y="185736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Москва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5929330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Пермь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5650" y="4071942"/>
            <a:ext cx="162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Краснодар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244334"/>
            <a:ext cx="7786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0043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857488" cy="302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572296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Возможные варианты решения проблемы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000108"/>
          <a:ext cx="835824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1214414" cy="115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5786454"/>
            <a:ext cx="8286808" cy="6286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методическое взаимодействие с МО Пермского 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Телемедицинские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консультации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57160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азвание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3500462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ОЭКСМП ПККБ (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17" cy="166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/>
        </p:nvGraphicFramePr>
        <p:xfrm>
          <a:off x="428596" y="1928802"/>
          <a:ext cx="7824812" cy="44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5" descr="C:\Users\Administrator\Pictures\IMG_3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9545" y="142853"/>
            <a:ext cx="3815189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357290" cy="143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География вызовов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врачебных выездов по специальностям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857364"/>
          <a:ext cx="8786874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27141" cy="15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Операции, выполненные врачами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ОЭКСМП ПККБ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выездах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43956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27141" cy="15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715436" cy="5684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C79F-02C5-4FF2-AB43-96DD15EED3B4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285728"/>
          <a:ext cx="8429652" cy="642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27141" cy="15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57166"/>
            <a:ext cx="8286776" cy="6072230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проблемы при организации консультативной помощи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Позднее обращение за медицинской помощью пациентов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Позднее обращение врачей медицинских учреждений в ОЭКСМП.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Неточная и несвоевременная диагностика заболеваний в медицинских организациях Пермского края и г. Перми.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Невыполнение рекомендаций консультантов ОЭКСМП врачами медицинских учреждений.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Отсутствие возможности своевременного проведения заместительной почечной терапии  в лечебных учреждениях.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C79F-02C5-4FF2-AB43-96DD15EED3B4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071538" cy="11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/>
          <p:cNvPicPr>
            <a:picLocks noChangeAspect="1" noChangeArrowheads="1"/>
          </p:cNvPicPr>
          <p:nvPr/>
        </p:nvPicPr>
        <p:blipFill>
          <a:blip r:embed="rId2" cstate="print"/>
          <a:srcRect l="12364" r="4339" b="9206"/>
          <a:stretch>
            <a:fillRect/>
          </a:stretch>
        </p:blipFill>
        <p:spPr bwMode="auto">
          <a:xfrm>
            <a:off x="4572000" y="1714488"/>
            <a:ext cx="4572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1285860"/>
            <a:ext cx="4572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коек– 1 110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Стационарные отделения  – 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Отделения реанимации –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отделения –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Поликлиники –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– 1 673 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Кафедры ПГМУ им. акад. Е.А.Вагнера - 9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Стационар – 45 585 пациентов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Поликлиника – 236 276 посещений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 –  31 939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Роды – 4 649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– 4604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выезды – 1656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операции на выезд –  505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медицинская эвакуация - 1077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6357982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36" y="0"/>
            <a:ext cx="121382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462864" cy="600079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Возможные пути решения существующих проблем</a:t>
            </a:r>
            <a:endParaRPr lang="ru-RU" sz="5900" b="1" dirty="0" smtClean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sz="3100" b="1" dirty="0" smtClean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1.Дальнейшее развитие санитарной авиации, путем увеличения летных часов, что позволит обеспечить своевременную доставку больных в МО 3 уровня.</a:t>
            </a:r>
          </a:p>
          <a:p>
            <a:pPr algn="just">
              <a:buNone/>
            </a:pP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2.Создание консультативного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анестезиолого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– реанимационного Центра с выездными бригадами на базе отделения экстренной консультативной скорой медицинской помощи.    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3.Обеспечение медицинских учреждений необходимым оборудованием и расходными материалами, в том числе закуп аппаратов 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искусственная почка</a:t>
            </a:r>
            <a:r>
              <a:rPr lang="en-US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обучение медицинского персонала заместительной почечной терапии.</a:t>
            </a:r>
          </a:p>
          <a:p>
            <a:pPr marL="457200" indent="-457200" algn="just">
              <a:buNone/>
            </a:pP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Проведение в ежедневном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режиме видеоконференций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ОРИТ и ПИТ медицинских организаций Пермского края.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3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457200" indent="-457200">
              <a:buAutoNum type="arabicParenR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C79F-02C5-4FF2-AB43-96DD15EED3B4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8557"/>
            <a:ext cx="1142975" cy="121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142976" y="331788"/>
            <a:ext cx="762637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Стационарная помощь в ПККБ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коечного фонда</a:t>
            </a:r>
          </a:p>
        </p:txBody>
      </p:sp>
      <p:graphicFrame>
        <p:nvGraphicFramePr>
          <p:cNvPr id="2050" name="Object 6"/>
          <p:cNvGraphicFramePr>
            <a:graphicFrameLocks noGrp="1"/>
          </p:cNvGraphicFramePr>
          <p:nvPr>
            <p:ph idx="1"/>
          </p:nvPr>
        </p:nvGraphicFramePr>
        <p:xfrm>
          <a:off x="552450" y="1743075"/>
          <a:ext cx="8210550" cy="4198938"/>
        </p:xfrm>
        <a:graphic>
          <a:graphicData uri="http://schemas.openxmlformats.org/presentationml/2006/ole">
            <p:oleObj spid="_x0000_s457730" name="Worksheet" r:id="rId3" imgW="8381955" imgH="4286250" progId="Excel.Sheet.8">
              <p:embed/>
            </p:oleObj>
          </a:graphicData>
        </a:graphic>
      </p:graphicFrame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1643042" cy="17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500063" y="6072188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Койки хирургического и акушерско-гинекологического профилей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66,0%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Объемы медицинской помощи по ОМС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(СМП + ВМП)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728" y="1357299"/>
            <a:ext cx="3857652" cy="4286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Количество госпитализаций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0" y="1571612"/>
          <a:ext cx="414337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143372" y="3214686"/>
            <a:ext cx="4929223" cy="8572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Объем финансирования за стационарную помощь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3500430" y="4000481"/>
          <a:ext cx="5500727" cy="28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" y="1"/>
            <a:ext cx="141683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Средняя стоимость </a:t>
            </a:r>
            <a:b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1 госпитализации вместе с ВМП (ОМС)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"/>
            <a:ext cx="1643041" cy="173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госпитализаций ежегодно остается неизменной </a:t>
            </a: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10"/>
          <p:cNvGraphicFramePr>
            <a:graphicFrameLocks noGrp="1"/>
          </p:cNvGraphicFramePr>
          <p:nvPr>
            <p:ph idx="1"/>
          </p:nvPr>
        </p:nvGraphicFramePr>
        <p:xfrm>
          <a:off x="2000232" y="1357298"/>
          <a:ext cx="6715172" cy="4838700"/>
        </p:xfrm>
        <a:graphic>
          <a:graphicData uri="http://schemas.openxmlformats.org/presentationml/2006/ole">
            <p:oleObj spid="_x0000_s173058" name="Worksheet" r:id="rId3" imgW="3990944" imgH="3848040" progId="Excel.Sheet.8">
              <p:embed/>
            </p:oleObj>
          </a:graphicData>
        </a:graphic>
      </p:graphicFrame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002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0694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07181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(32%)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2146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(49%)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2143125" y="357188"/>
            <a:ext cx="6572279" cy="100011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Выполнение плановых показателей (ОМС + бюджет)</a:t>
            </a:r>
          </a:p>
        </p:txBody>
      </p:sp>
      <p:graphicFrame>
        <p:nvGraphicFramePr>
          <p:cNvPr id="4098" name="Object 8"/>
          <p:cNvGraphicFramePr>
            <a:graphicFrameLocks noGrp="1"/>
          </p:cNvGraphicFramePr>
          <p:nvPr>
            <p:ph sz="half" idx="1"/>
          </p:nvPr>
        </p:nvGraphicFramePr>
        <p:xfrm>
          <a:off x="147638" y="1638300"/>
          <a:ext cx="4495800" cy="4598988"/>
        </p:xfrm>
        <a:graphic>
          <a:graphicData uri="http://schemas.openxmlformats.org/presentationml/2006/ole">
            <p:oleObj spid="_x0000_s530434" name="Worksheet" r:id="rId3" imgW="3857498" imgH="3629070" progId="Excel.Sheet.8">
              <p:embed/>
            </p:oleObj>
          </a:graphicData>
        </a:graphic>
      </p:graphicFrame>
      <p:graphicFrame>
        <p:nvGraphicFramePr>
          <p:cNvPr id="4099" name="Object 9"/>
          <p:cNvGraphicFramePr>
            <a:graphicFrameLocks noGrp="1"/>
          </p:cNvGraphicFramePr>
          <p:nvPr>
            <p:ph sz="half" idx="2"/>
          </p:nvPr>
        </p:nvGraphicFramePr>
        <p:xfrm>
          <a:off x="4676775" y="1714488"/>
          <a:ext cx="4324381" cy="4429155"/>
        </p:xfrm>
        <a:graphic>
          <a:graphicData uri="http://schemas.openxmlformats.org/presentationml/2006/ole">
            <p:oleObj spid="_x0000_s530435" name="Worksheet" r:id="rId4" imgW="3857498" imgH="3409830" progId="Excel.Sheet.8">
              <p:embed/>
            </p:oleObj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1"/>
            <a:ext cx="1714479" cy="181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заболеваний в стационаре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35729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480" cy="18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001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929" r="-709"/>
          <a:stretch>
            <a:fillRect/>
          </a:stretch>
        </p:blipFill>
        <p:spPr bwMode="auto">
          <a:xfrm>
            <a:off x="4429124" y="4000503"/>
            <a:ext cx="4714876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Работа хирургической службы 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285860"/>
          <a:ext cx="535781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1357290" y="107950"/>
            <a:ext cx="7234260" cy="1336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Показатели летальности </a:t>
            </a:r>
            <a:b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Вскрытия – 98,8%</a:t>
            </a:r>
          </a:p>
        </p:txBody>
      </p:sp>
      <p:graphicFrame>
        <p:nvGraphicFramePr>
          <p:cNvPr id="7170" name="Object 8"/>
          <p:cNvGraphicFramePr>
            <a:graphicFrameLocks noGrp="1"/>
          </p:cNvGraphicFramePr>
          <p:nvPr>
            <p:ph sz="half" idx="1"/>
          </p:nvPr>
        </p:nvGraphicFramePr>
        <p:xfrm>
          <a:off x="215901" y="1885950"/>
          <a:ext cx="4570413" cy="4430713"/>
        </p:xfrm>
        <a:graphic>
          <a:graphicData uri="http://schemas.openxmlformats.org/presentationml/2006/ole">
            <p:oleObj spid="_x0000_s531458" name="Worksheet" r:id="rId3" imgW="4467188" imgH="3019410" progId="Excel.Sheet.8">
              <p:embed/>
            </p:oleObj>
          </a:graphicData>
        </a:graphic>
      </p:graphicFrame>
      <p:graphicFrame>
        <p:nvGraphicFramePr>
          <p:cNvPr id="7171" name="Object 9"/>
          <p:cNvGraphicFramePr>
            <a:graphicFrameLocks noGrp="1"/>
          </p:cNvGraphicFramePr>
          <p:nvPr>
            <p:ph sz="half" idx="2"/>
          </p:nvPr>
        </p:nvGraphicFramePr>
        <p:xfrm>
          <a:off x="4838700" y="1863725"/>
          <a:ext cx="4305300" cy="4511675"/>
        </p:xfrm>
        <a:graphic>
          <a:graphicData uri="http://schemas.openxmlformats.org/presentationml/2006/ole">
            <p:oleObj spid="_x0000_s531459" name="Worksheet" r:id="rId4" imgW="4448279" imgH="3457620" progId="Excel.Sheet.8">
              <p:embed/>
            </p:oleObj>
          </a:graphicData>
        </a:graphic>
      </p:graphicFrame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0"/>
            <a:ext cx="142872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858000" cy="114300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Отдельные показатели работы хирургических отделений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786874" cy="457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084714"/>
                <a:gridCol w="1487054"/>
                <a:gridCol w="1750226"/>
                <a:gridCol w="1464484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отделение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 летальности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время пребывания до операции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39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0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нейрохирургия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1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урология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1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Торакальная хирургия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53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хирургическое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отделение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01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хирургическое отделение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0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1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ССХ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1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1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гинекология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87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1571603" cy="16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429552" cy="1582726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1.Амбулаторно-поликлиническая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консультативная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помощь</a:t>
            </a:r>
            <a:endParaRPr lang="ru-RU" sz="3100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61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680" y="2071688"/>
            <a:ext cx="6084089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 anchor="t"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Проблемы на </a:t>
            </a:r>
            <a:r>
              <a:rPr lang="ru-RU" sz="3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догоспитальном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этапе обследования в МО ПК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3578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Слабость лабораторной базы в районах;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специалистов и/или отсутствие эндоскопической аппаратуры;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наличии аппаратуры  КТ,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низкоквалифицированный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 данных и их интерпретация;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 выполняется биопсия</a:t>
            </a:r>
          </a:p>
          <a:p>
            <a:pPr>
              <a:buNone/>
            </a:pP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приводит к удлинению сроков предоперационного периода и необходимостью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дообследования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условиях стационара</a:t>
            </a:r>
          </a:p>
          <a:p>
            <a:pPr>
              <a:buNone/>
            </a:pP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решения: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Подготовлены предложения по обязательному перечню обследований, которые  направлены для рассмотрения в МЗ ПК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043758" cy="857232"/>
          </a:xfrm>
        </p:spPr>
        <p:txBody>
          <a:bodyPr anchor="t"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Трансплантация почки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phone-6s-almak-icin-bobregini-satmak-isted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3786166"/>
            <a:ext cx="3204988" cy="2812566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"/>
            <a:ext cx="1214413" cy="12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1500174"/>
            <a:ext cx="62151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с 2015 по 2018гг. выполнено 12 родственных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трансплантации почки.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2018 году - 4.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4 марта 2019 года планируется следующая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родственная трансплантация почки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86834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Необходимое оборудование для хирургических отделений и ОРИТ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501122" cy="5000660"/>
          </a:xfrm>
        </p:spPr>
        <p:txBody>
          <a:bodyPr>
            <a:normAutofit/>
          </a:bodyPr>
          <a:lstStyle/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аппарат ВЧ ИВЛ;</a:t>
            </a:r>
          </a:p>
          <a:p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капнографы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аппарат  для газового мониторинга с целью  рационального использования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севофлурана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Аппарат УЗИ для визуализации нервных стволов для проведения регионарной анестезии;</a:t>
            </a:r>
          </a:p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стол для С-дуги;</a:t>
            </a:r>
          </a:p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мониторы для центральной гемодинамики для палаты ПИТ для торакального отделения</a:t>
            </a:r>
          </a:p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в экстренной операционной требуется компрессор, а в плановой - 2 насадки на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пневмодрель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для отделения травматологии; </a:t>
            </a:r>
          </a:p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многофункциональный операционный микроскоп, операционная стойка для эндоскопических вмешательств в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ЛОР-отделении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инструментальное обеспечение для расширения объема эндоскопических вмешательств в гинекологическом отделении.</a:t>
            </a:r>
          </a:p>
          <a:p>
            <a:pPr algn="just" eaLnBrk="1" hangingPunct="1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357586" cy="114300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Гемодиализ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618537" cy="4608513"/>
        </p:xfrm>
        <a:graphic>
          <a:graphicData uri="http://schemas.openxmlformats.org/presentationml/2006/ole">
            <p:oleObj spid="_x0000_s793602" name="Worksheet" r:id="rId3" imgW="8420044" imgH="436239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4286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Гемодиализ (отделение диализа)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914525"/>
          <a:ext cx="8615363" cy="4356100"/>
        </p:xfrm>
        <a:graphic>
          <a:graphicData uri="http://schemas.openxmlformats.org/presentationml/2006/ole">
            <p:oleObj spid="_x0000_s794626" name="Worksheet" r:id="rId3" imgW="8420044" imgH="425763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Гемодиализ (ОРИТ)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42844" y="1928802"/>
          <a:ext cx="4643470" cy="4214842"/>
        </p:xfrm>
        <a:graphic>
          <a:graphicData uri="http://schemas.openxmlformats.org/presentationml/2006/ole">
            <p:oleObj spid="_x0000_s795650" name="Worksheet" r:id="rId3" imgW="8429498" imgH="381942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8483" name="Object 3"/>
          <p:cNvGraphicFramePr>
            <a:graphicFrameLocks noGrp="1"/>
          </p:cNvGraphicFramePr>
          <p:nvPr>
            <p:ph sz="half" idx="2"/>
          </p:nvPr>
        </p:nvGraphicFramePr>
        <p:xfrm>
          <a:off x="4702175" y="1785926"/>
          <a:ext cx="4251325" cy="4178312"/>
        </p:xfrm>
        <a:graphic>
          <a:graphicData uri="http://schemas.openxmlformats.org/presentationml/2006/ole">
            <p:oleObj spid="_x0000_s795651" name="Worksheet" r:id="rId5" imgW="3981489" imgH="404811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6000768"/>
            <a:ext cx="835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Число процедур диализа увеличилось по ряду причин: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перераспределение больных (других отделений) из отделения диализа в ОРИТ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Госпитализация более тяжелых больных из МО ПК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450059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Гемодиализ (госпитализации)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4675" y="1854200"/>
          <a:ext cx="7723188" cy="4503738"/>
        </p:xfrm>
        <a:graphic>
          <a:graphicData uri="http://schemas.openxmlformats.org/presentationml/2006/ole">
            <p:oleObj spid="_x0000_s796674" name="Worksheet" r:id="rId3" imgW="6991311" imgH="407673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4290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Гемодиализ (число диализов)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445500" cy="4576784"/>
        </p:xfrm>
        <a:graphic>
          <a:graphicData uri="http://schemas.openxmlformats.org/presentationml/2006/ole">
            <p:oleObj spid="_x0000_s797698" name="Worksheet" r:id="rId3" imgW="8477312" imgH="379107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1500166" y="142853"/>
            <a:ext cx="685804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6350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Центр микрохирургии глаза </a:t>
            </a:r>
          </a:p>
          <a:p>
            <a:pPr lvl="0" algn="ctr"/>
            <a:r>
              <a:rPr lang="ru-RU" sz="2400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Стационар на 149 коек.</a:t>
            </a:r>
            <a:endParaRPr lang="ru-RU" sz="2400" b="1" dirty="0" smtClean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количество офтальмологических операций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2016 – 2018 гг.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1320084" cy="139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852868704"/>
              </p:ext>
            </p:extLst>
          </p:nvPr>
        </p:nvGraphicFramePr>
        <p:xfrm>
          <a:off x="285720" y="2214554"/>
          <a:ext cx="553207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6182" y="2214554"/>
            <a:ext cx="78581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12588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2857496"/>
            <a:ext cx="7858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9849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3286124"/>
            <a:ext cx="7143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8254</a:t>
            </a:r>
            <a:endParaRPr lang="ru-RU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t="1691" r="3846" b="15445"/>
          <a:stretch>
            <a:fillRect/>
          </a:stretch>
        </p:blipFill>
        <p:spPr bwMode="auto">
          <a:xfrm>
            <a:off x="5000628" y="3929042"/>
            <a:ext cx="41433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35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Витреоретинальная хирургия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4774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72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000232" y="189998"/>
            <a:ext cx="6500858" cy="15489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Данные по текущей ситуации в консультативной поликлинике ПККБ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785926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4101" name="Picture 9" descr="C:\Documents and Settings\Блинов\Рабочий стол\Логотипы\Логотип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857356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643866" cy="15716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Терапевтическая служба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 пролеченных больных в разрезе профильных отделений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5984" y="1214422"/>
          <a:ext cx="721523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121441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32146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Летальность в терапевтических отделениях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44" y="157161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5000628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показателя летальности в 2018 году за счет отделений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гастроэнтерология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0,4% до 1,6%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 человек из 9 это терминальные пациенты жители Ленинского района)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гематология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2,4% до 3,8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% ( рост острых лейкозов впервые выявленных с 32 до 47 с поздним обращением и выявлением в терминальном состоянии (8 из 11).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пульмонология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1,1% до 2,1%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(на уровне 2016 года, в 2018 году рост летальности от осложнений гриппа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H1N1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(из 17чел. 11 чел.) это все пациенты, переведенные из других МО в крайне тяжелом состоянии), чего не было в 2017 году.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диализ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3,3% до 5,1% (26 чел.)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последние 10 лет: вырос средний возраст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диализной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популяции на 12 лет, средний стаж диализа увеличился с 5 лет до 9 лет, так же увеличивается количество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диализных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пациентов, ежегодно на 9-10%).  - 15 чел. декомпенсация основного заболевания онкология, СД, хронические инфекции.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человек  - впервые установленные диагнозы ХПН. Проблемы: позднее выявление пациентов на территориях ПК и позднее обращение МО ПК в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санавиацию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Отсутствие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диализной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аппаратуры.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3.Высокотехнологичная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14282" y="1857364"/>
          <a:ext cx="5857916" cy="405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43636" y="1928802"/>
            <a:ext cx="3000364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2018 году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бюджету увеличены объемы 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Сосудистой хирургии со 190 до 237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Эндокринологии (терапия ) с 200 до 302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Травматологии с 110 до 148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Офтальмологии с441 до 519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Впервые трансплантология – 4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ОМС увеличены объемы по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Онкологии с 236 до 246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4.Параклиническая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71604" cy="16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4.Параклиническая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71604" cy="16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71517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ПАРАКЛИНИКА</a:t>
            </a:r>
            <a:b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(количество исследований на 1 аппарате в смену)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71678"/>
          <a:ext cx="8615363" cy="4356100"/>
        </p:xfrm>
        <a:graphic>
          <a:graphicData uri="http://schemas.openxmlformats.org/presentationml/2006/ole">
            <p:oleObj spid="_x0000_s798722" name="Worksheet" r:id="rId3" imgW="8420044" imgH="425763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эндоскопического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отделения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100" y="2143116"/>
            <a:ext cx="1071570" cy="571503"/>
          </a:xfrm>
        </p:spPr>
        <p:txBody>
          <a:bodyPr/>
          <a:lstStyle/>
          <a:p>
            <a:r>
              <a:rPr lang="ru-RU" dirty="0" smtClean="0"/>
              <a:t>2017г.</a:t>
            </a:r>
            <a:endParaRPr lang="ru-RU" dirty="0"/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59970011"/>
              </p:ext>
            </p:extLst>
          </p:nvPr>
        </p:nvGraphicFramePr>
        <p:xfrm>
          <a:off x="0" y="2285992"/>
          <a:ext cx="307180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2018г.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2071670" y="642918"/>
          <a:ext cx="5686436" cy="435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72074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Ежегодно выполняется от  8294 до 8076 исследований,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составляет  примерно 23 исследования в сутки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3050"/>
            <a:ext cx="4500594" cy="6556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ОРИТ хирургии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715404" y="6286520"/>
            <a:ext cx="142876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2976" y="1785926"/>
          <a:ext cx="707236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"/>
            <a:ext cx="1285851" cy="13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5.Контроль качества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медицинской помощи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71604" cy="16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758006" cy="18573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Итоги вневедомственного контроля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 данным СМО/ТФОМС)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1" y="2428868"/>
          <a:ext cx="8072495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5"/>
                <a:gridCol w="1500198"/>
                <a:gridCol w="1500198"/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экспертиз 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30 078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20 578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(3 СМО)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13 194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нарушениями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255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209/197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по результатам ЭКМП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по результатам МЭЭ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381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213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104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средств, полученная по ОМС за оказанную медицинскую помощь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1 524 617 000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1 736 208 000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1 855 880 451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подлежащая оплате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4 312 695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546 599,9 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1 287 132,19 (6,9%)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штрафа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55387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18557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Проблемы при оказании амбулаторной помощи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429684" cy="3740145"/>
          </a:xfrm>
        </p:spPr>
        <p:txBody>
          <a:bodyPr rtlCol="0"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Недообследование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пациентов по месту жительства;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Непрофильное направление к специалистам и направление без должных показаний;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запущенной онкологической патологии;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наличии очереди высокий процент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недоездов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на консультативный прием.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видов нарушений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2015-2018гг.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1571604" cy="16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6050" y="4071942"/>
            <a:ext cx="39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340768"/>
            <a:ext cx="5154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2018 году в СМО и ТФОМС поступило 43 жалобы из них признано обоснованными 8, в т.ч.: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Амбулаторная помощь – 4 (по п. 4,2 – 2; по п. 3.2.1. – 2 чел.)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Стационарная помощь – 4 (по п. 4.2 – 1; п. 3.2.1. – 2 (в т.ч. Ш.); п. 1.4 – 1 (хотя больница выиграла в суде (ИОЛ))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7857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обращений граждан в ПККБ 2017-2018 гг.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42844" y="3786190"/>
          <a:ext cx="471487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6500826" y="2285992"/>
            <a:ext cx="2643174" cy="78581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400" b="1" dirty="0" smtClean="0"/>
              <a:t>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2018г.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Обоснованных – 9 (1,9%)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785786" y="857232"/>
          <a:ext cx="7715304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2928934"/>
            <a:ext cx="2714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2017г.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Обоснованных – 2 (0,6%)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7"/>
          <p:cNvGraphicFramePr>
            <a:graphicFrameLocks/>
          </p:cNvGraphicFramePr>
          <p:nvPr/>
        </p:nvGraphicFramePr>
        <p:xfrm>
          <a:off x="5572132" y="3000372"/>
          <a:ext cx="3571868" cy="474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Количество проверок качества и безопасности оказанной медицинской помощи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2289" name="Rectangle 1"/>
          <p:cNvSpPr>
            <a:spLocks noChangeArrowheads="1"/>
          </p:cNvSpPr>
          <p:nvPr/>
        </p:nvSpPr>
        <p:spPr bwMode="auto">
          <a:xfrm>
            <a:off x="571472" y="5715016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2017 и 2018 гг. случаев оказания медицинской помощи с дефектами, имеющими признаки уголовных нарушений в ГБУЗ ПК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Пермская краевая клиническая больница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(далее - ПККБ) выявлено не было.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00165" y="214290"/>
            <a:ext cx="5572165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перинатальный центр</a:t>
            </a:r>
          </a:p>
        </p:txBody>
      </p:sp>
      <p:pic>
        <p:nvPicPr>
          <p:cNvPr id="4" name="Picture 6" descr="C:\Users\rozhkovalv\Desktop\фото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8249570" cy="52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2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28728" cy="15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836712"/>
            <a:ext cx="5872820" cy="90803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Пролечено пациенток в ПКПЦ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2013-2018 гг.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1726914"/>
              </p:ext>
            </p:extLst>
          </p:nvPr>
        </p:nvGraphicFramePr>
        <p:xfrm>
          <a:off x="251520" y="1772816"/>
          <a:ext cx="8478114" cy="468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" y="2"/>
            <a:ext cx="1714480" cy="18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90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1257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4000" smtClean="0"/>
              <a:t>Отделение гинекологии</a:t>
            </a:r>
          </a:p>
        </p:txBody>
      </p:sp>
      <p:pic>
        <p:nvPicPr>
          <p:cNvPr id="2150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9" y="5243519"/>
            <a:ext cx="22145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rozhkovalv\Desktop\эпидемиологи\АКДЦ.jpg"/>
          <p:cNvPicPr>
            <a:picLocks noChangeAspect="1" noChangeArrowheads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 bwMode="auto">
          <a:xfrm>
            <a:off x="-180973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472608" cy="1008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defTabSz="449263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Трехуровневая</a:t>
            </a:r>
            <a:r>
              <a:rPr lang="en-GB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GB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беременным</a:t>
            </a:r>
            <a:r>
              <a:rPr lang="en-GB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95534" y="5445224"/>
          <a:ext cx="8586347" cy="127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21"/>
                <a:gridCol w="1226621"/>
                <a:gridCol w="1226621"/>
                <a:gridCol w="1226621"/>
                <a:gridCol w="1226621"/>
                <a:gridCol w="1226621"/>
                <a:gridCol w="1226621"/>
              </a:tblGrid>
              <a:tr h="31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 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62,9%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32,9%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7565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179513" y="1124744"/>
          <a:ext cx="8802368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4531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55" y="548681"/>
            <a:ext cx="6611950" cy="7596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7906302"/>
              </p:ext>
            </p:extLst>
          </p:nvPr>
        </p:nvGraphicFramePr>
        <p:xfrm>
          <a:off x="357158" y="1643050"/>
          <a:ext cx="8465022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835698" y="404664"/>
            <a:ext cx="6768751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ru-RU" altLang="ru-RU" sz="2400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9707" y="428604"/>
            <a:ext cx="610458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преждевременных родов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ПК 2012-2018гг.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" y="5"/>
            <a:ext cx="1500164" cy="150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58082" y="3000372"/>
            <a:ext cx="157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преждевременных родов от 6 до 7,1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сроке 22 – 28 недель от 0,4 до 0,75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9521" y="0"/>
            <a:ext cx="1620841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17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5536" y="692696"/>
            <a:ext cx="802957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i="1" dirty="0">
                <a:solidFill>
                  <a:srgbClr val="0000FF"/>
                </a:solidFill>
                <a:ea typeface="Vani"/>
                <a:cs typeface="Vani"/>
              </a:rPr>
              <a:t> 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младенческой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смертности 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Пермском крае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75656" cy="156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593394081"/>
              </p:ext>
            </p:extLst>
          </p:nvPr>
        </p:nvGraphicFramePr>
        <p:xfrm>
          <a:off x="251520" y="177281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27363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4480" y="642918"/>
            <a:ext cx="697232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младенческой смертности в РФ 2016-2018гг.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987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11429450"/>
              </p:ext>
            </p:extLst>
          </p:nvPr>
        </p:nvGraphicFramePr>
        <p:xfrm>
          <a:off x="457200" y="1792808"/>
          <a:ext cx="8229600" cy="444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152128"/>
                <a:gridCol w="1152128"/>
                <a:gridCol w="1152128"/>
                <a:gridCol w="2674640"/>
              </a:tblGrid>
              <a:tr h="44713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0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-0,4-0,5 в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12"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ЦФО 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-0,4-0,5 в год</a:t>
                      </a:r>
                    </a:p>
                  </a:txBody>
                  <a:tcPr/>
                </a:tc>
              </a:tr>
              <a:tr h="44014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91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Самый низкий в РФ в 2017г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СЗФО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2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С-Петербург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12"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u="sng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14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8105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Увеличение доступности специализированной помощи в консультативных поликлиниках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1641475" cy="17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94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младенческой смертности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3811996"/>
              </p:ext>
            </p:extLst>
          </p:nvPr>
        </p:nvGraphicFramePr>
        <p:xfrm>
          <a:off x="323528" y="1052736"/>
          <a:ext cx="8640960" cy="571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0260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34419956"/>
              </p:ext>
            </p:extLst>
          </p:nvPr>
        </p:nvGraphicFramePr>
        <p:xfrm>
          <a:off x="179512" y="1412776"/>
          <a:ext cx="8784976" cy="515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643042" y="260648"/>
            <a:ext cx="5357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родившихся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ПКПЦ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24328" y="530120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16,3%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5301208"/>
            <a:ext cx="72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15,7%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5229200"/>
            <a:ext cx="1290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19%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7" y="530120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18%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44522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15,9%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537321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18,6%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530120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17,5%</a:t>
            </a:r>
            <a:endParaRPr lang="ru-RU" sz="1400" b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7720017"/>
              </p:ext>
            </p:extLst>
          </p:nvPr>
        </p:nvGraphicFramePr>
        <p:xfrm>
          <a:off x="571472" y="1700010"/>
          <a:ext cx="7858180" cy="501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04664"/>
            <a:ext cx="7128792" cy="9819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оперативных родов 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ПК 201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-2018 гг. 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(% ОТ КОЛИЧЕСТВА РОДОВ НА СООТВЕТСТВУЮЩЕМ УРОВНЕ)</a:t>
            </a:r>
            <a:endParaRPr lang="ru-RU" altLang="ru-RU" sz="16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72462" y="3643314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(39,5%)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5143512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ru-RU" sz="1600" b="1" dirty="0" smtClean="0">
                <a:solidFill>
                  <a:schemeClr val="tx2"/>
                </a:solidFill>
              </a:rPr>
              <a:t>22,9</a:t>
            </a:r>
            <a:r>
              <a:rPr lang="en-US" sz="1600" b="1" dirty="0" smtClean="0">
                <a:solidFill>
                  <a:schemeClr val="tx2"/>
                </a:solidFill>
              </a:rPr>
              <a:t>%)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2462" y="2571744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ru-RU" sz="1600" b="1" dirty="0" smtClean="0">
                <a:solidFill>
                  <a:schemeClr val="tx2"/>
                </a:solidFill>
              </a:rPr>
              <a:t>9,6</a:t>
            </a:r>
            <a:r>
              <a:rPr lang="en-US" sz="1600" b="1" dirty="0" smtClean="0">
                <a:solidFill>
                  <a:schemeClr val="tx2"/>
                </a:solidFill>
              </a:rPr>
              <a:t>%)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56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1515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оперативных родов в ПКПЦ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8609231"/>
              </p:ext>
            </p:extLst>
          </p:nvPr>
        </p:nvGraphicFramePr>
        <p:xfrm>
          <a:off x="457200" y="1600202"/>
          <a:ext cx="8229600" cy="485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90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" y="1"/>
            <a:ext cx="1571603" cy="16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4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Текст 5"/>
          <p:cNvSpPr>
            <a:spLocks noGrp="1"/>
          </p:cNvSpPr>
          <p:nvPr>
            <p:ph type="body" idx="1"/>
          </p:nvPr>
        </p:nvSpPr>
        <p:spPr>
          <a:xfrm>
            <a:off x="242694" y="1652047"/>
            <a:ext cx="3888432" cy="792088"/>
          </a:xfrm>
        </p:spPr>
        <p:txBody>
          <a:bodyPr>
            <a:normAutofit lnSpcReduction="10000"/>
          </a:bodyPr>
          <a:lstStyle/>
          <a:p>
            <a:pPr eaLnBrk="1"/>
            <a:r>
              <a:rPr lang="ru-RU" dirty="0" smtClean="0">
                <a:solidFill>
                  <a:srgbClr val="0000FF"/>
                </a:solidFill>
                <a:latin typeface="Times New Roman" pitchFamily="16" charset="0"/>
              </a:rPr>
              <a:t>Динамика кровотечений в ПКПЦ 2014-2018гг.</a:t>
            </a:r>
            <a:endParaRPr lang="ru-RU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898366240"/>
              </p:ext>
            </p:extLst>
          </p:nvPr>
        </p:nvGraphicFramePr>
        <p:xfrm>
          <a:off x="8079" y="2372733"/>
          <a:ext cx="3754106" cy="396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Текст 7"/>
          <p:cNvSpPr>
            <a:spLocks noGrp="1"/>
          </p:cNvSpPr>
          <p:nvPr>
            <p:ph type="body" sz="quarter" idx="3"/>
          </p:nvPr>
        </p:nvSpPr>
        <p:spPr>
          <a:xfrm>
            <a:off x="4500067" y="1357299"/>
            <a:ext cx="4643933" cy="642942"/>
          </a:xfrm>
        </p:spPr>
        <p:txBody>
          <a:bodyPr>
            <a:noAutofit/>
          </a:bodyPr>
          <a:lstStyle/>
          <a:p>
            <a:pPr eaLnBrk="1"/>
            <a:r>
              <a:rPr lang="ru-RU" dirty="0" smtClean="0">
                <a:solidFill>
                  <a:srgbClr val="0000FF"/>
                </a:solidFill>
                <a:latin typeface="Times New Roman" pitchFamily="16" charset="0"/>
              </a:rPr>
              <a:t>Динамика кровотечений в ПКПЦ в зависимости от объема</a:t>
            </a:r>
            <a:endParaRPr lang="ru-RU" dirty="0" smtClean="0">
              <a:solidFill>
                <a:srgbClr val="0000FF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4211988057"/>
              </p:ext>
            </p:extLst>
          </p:nvPr>
        </p:nvGraphicFramePr>
        <p:xfrm>
          <a:off x="3335628" y="1071546"/>
          <a:ext cx="580837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285852" y="285750"/>
            <a:ext cx="6215106" cy="84613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Кровотечения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24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7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74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массивных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послеродовых кровотечений,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экстирпаций и ампутаций матки в перинатальном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центре.</a:t>
            </a:r>
            <a:b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2018 году 3случая врастания плаценты и 1случай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коагулопатии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23528" y="1916832"/>
          <a:ext cx="88204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854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9" descr="P_20160420_1447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2357430"/>
            <a:ext cx="3038196" cy="3795904"/>
          </a:xfrm>
        </p:spPr>
      </p:pic>
      <p:sp>
        <p:nvSpPr>
          <p:cNvPr id="6" name="TextBox 5"/>
          <p:cNvSpPr txBox="1"/>
          <p:nvPr/>
        </p:nvSpPr>
        <p:spPr>
          <a:xfrm>
            <a:off x="1475656" y="142852"/>
            <a:ext cx="63961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декабре 2014 года  организован Акушерский консультативно-диагностический центр ( АКДЦ)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/>
            <a:endParaRPr lang="ru-RU" sz="1600" b="1" dirty="0" smtClean="0">
              <a:solidFill>
                <a:prstClr val="black"/>
              </a:solidFill>
            </a:endParaRPr>
          </a:p>
          <a:p>
            <a:pPr lvl="0"/>
            <a:endParaRPr lang="ru-RU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srgbClr val="0000FF"/>
                </a:solidFill>
              </a:rPr>
              <a:t>Показатели работы АКДЦ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</a:rPr>
              <a:t>за 2018 </a:t>
            </a:r>
            <a:r>
              <a:rPr lang="ru-RU" b="1" dirty="0">
                <a:solidFill>
                  <a:srgbClr val="0000FF"/>
                </a:solidFill>
              </a:rPr>
              <a:t>год в сравнении с </a:t>
            </a:r>
            <a:r>
              <a:rPr lang="ru-RU" b="1" dirty="0" smtClean="0">
                <a:solidFill>
                  <a:srgbClr val="0000FF"/>
                </a:solidFill>
              </a:rPr>
              <a:t>2016-2017 гг.</a:t>
            </a:r>
            <a:endParaRPr lang="ru-RU" dirty="0">
              <a:solidFill>
                <a:srgbClr val="0000FF"/>
              </a:solidFill>
            </a:endParaRPr>
          </a:p>
          <a:p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95537" y="2204865"/>
          <a:ext cx="5400602" cy="4543385"/>
        </p:xfrm>
        <a:graphic>
          <a:graphicData uri="http://schemas.openxmlformats.org/drawingml/2006/table">
            <a:tbl>
              <a:tblPr/>
              <a:tblGrid>
                <a:gridCol w="2088231"/>
                <a:gridCol w="864096"/>
                <a:gridCol w="792088"/>
                <a:gridCol w="769358"/>
                <a:gridCol w="886829"/>
              </a:tblGrid>
              <a:tr h="50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+ /-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Консультаций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1228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1353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2205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852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Выездов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Транспортировано на 3 уровень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Оперативное лечение на месте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-8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8" y="1285860"/>
            <a:ext cx="3219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 2018г начато </a:t>
            </a:r>
            <a:r>
              <a:rPr lang="ru-RU" sz="1600" b="1" dirty="0" err="1" smtClean="0">
                <a:solidFill>
                  <a:srgbClr val="FF0000"/>
                </a:solidFill>
              </a:rPr>
              <a:t>мониторирование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всех родов в МО 1уровня !!!!!!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19518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NEAR MISS!!!!!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0" y="1500174"/>
          <a:ext cx="464343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214678" y="1500174"/>
          <a:ext cx="592932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 МЗ ПК 18.08.2015 « О совершенствовании оказания медицинской помощи беременным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патологией».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пациенток направленных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пренатальную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комиссию.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Итоги работы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комиссии 2016-2018гг.</a:t>
            </a:r>
            <a:endParaRPr lang="ru-RU" sz="2000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10744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4355976" y="2174874"/>
          <a:ext cx="4608511" cy="449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</a:rPr>
              <a:t>Пренатальный</a:t>
            </a:r>
            <a:r>
              <a:rPr lang="ru-RU" sz="2800" b="1" dirty="0" smtClean="0">
                <a:solidFill>
                  <a:srgbClr val="0000FF"/>
                </a:solidFill>
              </a:rPr>
              <a:t> консилиум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4472449"/>
              </p:ext>
            </p:extLst>
          </p:nvPr>
        </p:nvGraphicFramePr>
        <p:xfrm>
          <a:off x="628650" y="1052736"/>
          <a:ext cx="7886700" cy="512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501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специализированных центров  консультативной поликлиники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75830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28728" cy="15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14282" y="5429264"/>
            <a:ext cx="3786214" cy="100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г. из 23 прошли диагностику 15 человек (65%), 7человек высокая группа риска по ХА (5 отказа от ИПД, 2 отказа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прерывания)</a:t>
            </a:r>
            <a:endParaRPr lang="ru-RU" sz="1400" dirty="0"/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214282" y="2071678"/>
          <a:ext cx="378621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" y="3"/>
            <a:ext cx="1571603" cy="16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7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4071934" y="1714488"/>
          <a:ext cx="49292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57818" y="1428736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Структура младенческой смертности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643050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Соотношение прерванных беременностей к детям, рожденным с хромосомными аномалиями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235743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Прерванные беременности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31260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Младенческая смертность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по причине врожденных пороков развития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4479856"/>
              </p:ext>
            </p:extLst>
          </p:nvPr>
        </p:nvGraphicFramePr>
        <p:xfrm>
          <a:off x="628650" y="179705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125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47664" y="404664"/>
            <a:ext cx="4680517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пролеченных новорожденных детей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ОРИТН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7585" y="0"/>
            <a:ext cx="3196417" cy="1052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1643042" cy="174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500034" y="1714488"/>
          <a:ext cx="83907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429127" y="-714375"/>
            <a:ext cx="4257675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177" y="4299777"/>
            <a:ext cx="3706813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070980001"/>
              </p:ext>
            </p:extLst>
          </p:nvPr>
        </p:nvGraphicFramePr>
        <p:xfrm>
          <a:off x="276200" y="1772817"/>
          <a:ext cx="518397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6408712" cy="14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Количество детей, переведенных в другие медицинские организации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1428728" cy="15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2060575"/>
            <a:ext cx="169096" cy="57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6951730"/>
              </p:ext>
            </p:extLst>
          </p:nvPr>
        </p:nvGraphicFramePr>
        <p:xfrm>
          <a:off x="4283968" y="1124744"/>
          <a:ext cx="4392488" cy="39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715844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373335209"/>
              </p:ext>
            </p:extLst>
          </p:nvPr>
        </p:nvGraphicFramePr>
        <p:xfrm>
          <a:off x="360608" y="1733196"/>
          <a:ext cx="8371268" cy="487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285750"/>
            <a:ext cx="6215106" cy="84613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Выживаемость детей с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ЭНМТ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рождении в ПКПЦ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24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7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439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404664"/>
            <a:ext cx="7488832" cy="432048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рождения детей с ЭНМТ в Пермском крае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760825"/>
              </p:ext>
            </p:extLst>
          </p:nvPr>
        </p:nvGraphicFramePr>
        <p:xfrm>
          <a:off x="5508104" y="1340768"/>
          <a:ext cx="36358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2495527"/>
              </p:ext>
            </p:extLst>
          </p:nvPr>
        </p:nvGraphicFramePr>
        <p:xfrm>
          <a:off x="179512" y="1052736"/>
          <a:ext cx="5689600" cy="546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0009842"/>
              </p:ext>
            </p:extLst>
          </p:nvPr>
        </p:nvGraphicFramePr>
        <p:xfrm>
          <a:off x="5796136" y="3717032"/>
          <a:ext cx="30963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5373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10%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-24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75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119629334"/>
              </p:ext>
            </p:extLst>
          </p:nvPr>
        </p:nvGraphicFramePr>
        <p:xfrm>
          <a:off x="1403648" y="1437698"/>
          <a:ext cx="7488832" cy="2711382"/>
        </p:xfrm>
        <a:graphic>
          <a:graphicData uri="http://schemas.openxmlformats.org/presentationml/2006/ole">
            <p:oleObj spid="_x0000_s661506" name="Worksheet" r:id="rId3" imgW="8324850" imgH="4419600" progId="Excel.Sheet.8">
              <p:embed/>
            </p:oleObj>
          </a:graphicData>
        </a:graphic>
      </p:graphicFrame>
      <p:sp>
        <p:nvSpPr>
          <p:cNvPr id="330757" name="TextBox 9"/>
          <p:cNvSpPr txBox="1">
            <a:spLocks noChangeArrowheads="1"/>
          </p:cNvSpPr>
          <p:nvPr/>
        </p:nvSpPr>
        <p:spPr bwMode="auto">
          <a:xfrm>
            <a:off x="5148263" y="50847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02" y="2475789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2017 год</a:t>
            </a:r>
            <a:endParaRPr lang="ru-RU" b="1" dirty="0"/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9693957"/>
              </p:ext>
            </p:extLst>
          </p:nvPr>
        </p:nvGraphicFramePr>
        <p:xfrm>
          <a:off x="1403350" y="3933825"/>
          <a:ext cx="7689850" cy="2738438"/>
        </p:xfrm>
        <a:graphic>
          <a:graphicData uri="http://schemas.openxmlformats.org/presentationml/2006/ole">
            <p:oleObj spid="_x0000_s661507" name="Лист" r:id="rId4" imgW="8486671" imgH="4638809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603" y="4880827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2018 год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4502" y="4115443"/>
            <a:ext cx="8690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/>
          </p:cNvSpPr>
          <p:nvPr/>
        </p:nvSpPr>
        <p:spPr>
          <a:xfrm>
            <a:off x="1285852" y="214290"/>
            <a:ext cx="6215106" cy="13589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рождения детей с экстремально низкой массой тела в Пермском крае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80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50"/>
            <a:ext cx="6215106" cy="846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рождения детей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ЭНМТ и ОНМТ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Пермский край 2018 год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0652124"/>
              </p:ext>
            </p:extLst>
          </p:nvPr>
        </p:nvGraphicFramePr>
        <p:xfrm>
          <a:off x="360608" y="1970468"/>
          <a:ext cx="8500057" cy="264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5283036"/>
              </p:ext>
            </p:extLst>
          </p:nvPr>
        </p:nvGraphicFramePr>
        <p:xfrm>
          <a:off x="360608" y="4018208"/>
          <a:ext cx="8500057" cy="271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48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1896348"/>
              </p:ext>
            </p:extLst>
          </p:nvPr>
        </p:nvGraphicFramePr>
        <p:xfrm>
          <a:off x="107504" y="2078625"/>
          <a:ext cx="5724128" cy="444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50"/>
            <a:ext cx="6215106" cy="846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Доля детей с ЭНМТ среди погибших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МО 3 уровня 2018 год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4"/>
          <p:cNvGraphicFramePr>
            <a:graphicFrameLocks noGrp="1"/>
          </p:cNvGraphicFramePr>
          <p:nvPr>
            <p:extLst/>
          </p:nvPr>
        </p:nvGraphicFramePr>
        <p:xfrm>
          <a:off x="5940152" y="1772816"/>
          <a:ext cx="302433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3243575"/>
              </p:ext>
            </p:extLst>
          </p:nvPr>
        </p:nvGraphicFramePr>
        <p:xfrm>
          <a:off x="2421229" y="1983347"/>
          <a:ext cx="6362732" cy="454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3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0"/>
            <a:ext cx="2627787" cy="9286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500063"/>
            <a:ext cx="5374950" cy="1392237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умерших детей в ПКПЦ</a:t>
            </a:r>
          </a:p>
        </p:txBody>
      </p:sp>
      <p:graphicFrame>
        <p:nvGraphicFramePr>
          <p:cNvPr id="4" name="Содержимое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394463737"/>
              </p:ext>
            </p:extLst>
          </p:nvPr>
        </p:nvGraphicFramePr>
        <p:xfrm>
          <a:off x="0" y="1828800"/>
          <a:ext cx="8892480" cy="46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01024" y="3357562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</a:t>
            </a:r>
            <a:r>
              <a:rPr lang="ru-RU" sz="1600" b="1" dirty="0" smtClean="0"/>
              <a:t>8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143248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61%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500438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56%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3286124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68%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3500438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74%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43801" y="1571612"/>
            <a:ext cx="3300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 2018 г в ПЦ погиб </a:t>
            </a:r>
          </a:p>
          <a:p>
            <a:r>
              <a:rPr lang="ru-RU" u="sng" dirty="0" smtClean="0"/>
              <a:t>1 доношенный </a:t>
            </a:r>
            <a:r>
              <a:rPr lang="ru-RU" dirty="0" smtClean="0"/>
              <a:t>ребенок от ВПС </a:t>
            </a:r>
          </a:p>
          <a:p>
            <a:r>
              <a:rPr lang="ru-RU" dirty="0" smtClean="0"/>
              <a:t>(в 2017г – 3 детей)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консультативных приемов в поликлинике и на выездах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696752"/>
          <a:ext cx="8501123" cy="470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07"/>
                <a:gridCol w="885540"/>
                <a:gridCol w="1033130"/>
                <a:gridCol w="1180720"/>
                <a:gridCol w="1106925"/>
                <a:gridCol w="969855"/>
                <a:gridCol w="1214446"/>
              </a:tblGrid>
              <a:tr h="4309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8624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Выездная поликлиника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Консультативная поликлиника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Выездная поликлиника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Консультативная поликлиника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625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эндокринология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62503"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аллергология-иммунология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2972</a:t>
                      </a:r>
                    </a:p>
                  </a:txBody>
                  <a:tcPr marL="9525" marR="9525" marT="9525" marB="0" anchor="ctr"/>
                </a:tc>
              </a:tr>
              <a:tr h="6844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пульмонология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4279</a:t>
                      </a:r>
                    </a:p>
                  </a:txBody>
                  <a:tcPr marL="9525" marR="9525" marT="9525" marB="0" anchor="ctr"/>
                </a:tc>
              </a:tr>
              <a:tr h="6993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неврология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14342</a:t>
                      </a:r>
                    </a:p>
                  </a:txBody>
                  <a:tcPr marL="9525" marR="9525" marT="9525" marB="0" anchor="ctr"/>
                </a:tc>
              </a:tr>
              <a:tr h="4309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нефрология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428728" cy="15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7358082" y="3429000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7358082" y="4214818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393007" y="4893479"/>
            <a:ext cx="50086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500958" y="6215082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393669" y="3464719"/>
            <a:ext cx="500066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429388" y="4214818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8501090" y="4929198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500296" y="4214818"/>
            <a:ext cx="42942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8572528" y="5643578"/>
            <a:ext cx="428628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6323025" y="5607859"/>
            <a:ext cx="499272" cy="7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8429652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6393669" y="4893479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7429520" y="5643578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8608247" y="617936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428594" y="6215082"/>
            <a:ext cx="286546" cy="7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3417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7"/>
          <p:cNvGraphicFramePr>
            <a:graphicFrameLocks/>
          </p:cNvGraphicFramePr>
          <p:nvPr/>
        </p:nvGraphicFramePr>
        <p:xfrm>
          <a:off x="180008" y="3068960"/>
          <a:ext cx="873417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68912" y="0"/>
            <a:ext cx="2775092" cy="980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31640" y="188641"/>
            <a:ext cx="537495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причины гибели новорожденных в ПКПЦ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7"/>
          <p:cNvGraphicFramePr>
            <a:graphicFrameLocks/>
          </p:cNvGraphicFramePr>
          <p:nvPr/>
        </p:nvGraphicFramePr>
        <p:xfrm>
          <a:off x="251520" y="5013176"/>
          <a:ext cx="873417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931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Содержимое 3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484784"/>
            <a:ext cx="6768752" cy="5076564"/>
          </a:xfrm>
        </p:spPr>
      </p:pic>
      <p:sp>
        <p:nvSpPr>
          <p:cNvPr id="28676" name="Текст 8"/>
          <p:cNvSpPr>
            <a:spLocks noGrp="1"/>
          </p:cNvSpPr>
          <p:nvPr>
            <p:ph type="body" sz="half" idx="2"/>
          </p:nvPr>
        </p:nvSpPr>
        <p:spPr>
          <a:xfrm>
            <a:off x="1285852" y="142852"/>
            <a:ext cx="6382492" cy="11259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Проведение операции </a:t>
            </a:r>
            <a:r>
              <a:rPr lang="ru-RU" alt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лигирования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ОАП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15275" y="2"/>
            <a:ext cx="1335085" cy="9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73335209"/>
              </p:ext>
            </p:extLst>
          </p:nvPr>
        </p:nvGraphicFramePr>
        <p:xfrm>
          <a:off x="0" y="1052736"/>
          <a:ext cx="9144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373335209"/>
              </p:ext>
            </p:extLst>
          </p:nvPr>
        </p:nvGraphicFramePr>
        <p:xfrm>
          <a:off x="0" y="3573016"/>
          <a:ext cx="9144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0"/>
            <a:ext cx="2627787" cy="9286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88641"/>
            <a:ext cx="537495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Оперативная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ОРИТН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00826" y="1000108"/>
            <a:ext cx="2410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Снижение </a:t>
            </a:r>
            <a:r>
              <a:rPr lang="ru-RU" sz="1400" dirty="0" err="1" smtClean="0"/>
              <a:t>лигирования</a:t>
            </a:r>
            <a:r>
              <a:rPr lang="ru-RU" sz="1400" dirty="0" smtClean="0"/>
              <a:t> ОАП </a:t>
            </a:r>
          </a:p>
          <a:p>
            <a:r>
              <a:rPr lang="ru-RU" sz="1400" dirty="0" smtClean="0"/>
              <a:t>за счет внедрения новых </a:t>
            </a:r>
          </a:p>
          <a:p>
            <a:r>
              <a:rPr lang="ru-RU" sz="1400" dirty="0" smtClean="0"/>
              <a:t>методов выхаживания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0"/>
            <a:ext cx="2214578" cy="5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:\Общие документы\Для Лошкаревой ВН\Катамнез\Фото осмотры на Ret Cam\IMAG0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94506" y="0"/>
            <a:ext cx="5249493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929191" y="4786319"/>
            <a:ext cx="4071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endParaRPr lang="ru-RU" altLang="ru-RU" sz="2000">
              <a:latin typeface="Calibri" pitchFamily="34" charset="0"/>
            </a:endParaRPr>
          </a:p>
        </p:txBody>
      </p:sp>
      <p:pic>
        <p:nvPicPr>
          <p:cNvPr id="29701" name="Picture 2" descr="H:\Общие документы\Для Лошкаревой ВН\Катамнез\Фото осмотры на Ret Cam\PC1404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6" y="3200400"/>
            <a:ext cx="414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H:\Общие документы\Для Лошкаревой ВН\Катамнез\Фото осмотры на Ret Cam\PC1404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214686"/>
            <a:ext cx="422679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043608" y="692696"/>
            <a:ext cx="28083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err="1">
                <a:solidFill>
                  <a:srgbClr val="0000FF"/>
                </a:solidFill>
              </a:rPr>
              <a:t>Ретинопатия</a:t>
            </a:r>
            <a:r>
              <a:rPr lang="ru-RU" altLang="ru-RU" sz="2400" b="1" dirty="0">
                <a:solidFill>
                  <a:srgbClr val="0000FF"/>
                </a:solidFill>
              </a:rPr>
              <a:t> недоношенных</a:t>
            </a:r>
            <a:r>
              <a:rPr lang="ru-RU" altLang="ru-RU" b="1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ru-RU" altLang="ru-RU" sz="2000" b="1" dirty="0">
                <a:solidFill>
                  <a:srgbClr val="0000FF"/>
                </a:solidFill>
              </a:rPr>
              <a:t>осмотр на </a:t>
            </a:r>
            <a:r>
              <a:rPr lang="ru-RU" altLang="ru-RU" sz="2000" b="1" dirty="0" err="1">
                <a:solidFill>
                  <a:srgbClr val="0000FF"/>
                </a:solidFill>
              </a:rPr>
              <a:t>ретинальной</a:t>
            </a:r>
            <a:r>
              <a:rPr lang="ru-RU" altLang="ru-RU" sz="2000" b="1" dirty="0">
                <a:solidFill>
                  <a:srgbClr val="0000FF"/>
                </a:solidFill>
              </a:rPr>
              <a:t> камере</a:t>
            </a:r>
          </a:p>
          <a:p>
            <a:pPr eaLnBrk="1" hangingPunct="1"/>
            <a:r>
              <a:rPr lang="ru-RU" altLang="ru-RU" sz="2000" b="1" dirty="0">
                <a:solidFill>
                  <a:srgbClr val="0000FF"/>
                </a:solidFill>
              </a:rPr>
              <a:t>Проведение </a:t>
            </a:r>
            <a:r>
              <a:rPr lang="ru-RU" altLang="ru-RU" sz="2000" b="1" dirty="0" err="1">
                <a:solidFill>
                  <a:srgbClr val="0000FF"/>
                </a:solidFill>
              </a:rPr>
              <a:t>фотолазерокоагуляции</a:t>
            </a:r>
            <a:r>
              <a:rPr lang="ru-RU" altLang="ru-RU" sz="2000" b="1" dirty="0">
                <a:solidFill>
                  <a:srgbClr val="0000FF"/>
                </a:solidFill>
              </a:rPr>
              <a:t> сетчатки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5" y="0"/>
            <a:ext cx="5832647" cy="1484784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пролеченных детей в ОПН (в т.ч. территории ПК)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149999002"/>
              </p:ext>
            </p:extLst>
          </p:nvPr>
        </p:nvGraphicFramePr>
        <p:xfrm>
          <a:off x="323528" y="1700808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0232" y="486916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Основную долю составляют пациенты из территорий ПК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404664"/>
            <a:ext cx="6264696" cy="156991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показателей охвата вакцинацией против гепатита В новорожденных в акушерских стационарах Пермского края (%)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475927253"/>
              </p:ext>
            </p:extLst>
          </p:nvPr>
        </p:nvGraphicFramePr>
        <p:xfrm>
          <a:off x="395536" y="2276872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2160" y="3933056"/>
            <a:ext cx="187213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в 2,5 раза за счет снижения отказов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вакцинации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300036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357289" y="285728"/>
            <a:ext cx="5000661" cy="1214446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детей, состоящих на учете в отделении </a:t>
            </a:r>
            <a:r>
              <a:rPr lang="ru-RU" alt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катамнеза</a:t>
            </a:r>
            <a:endParaRPr lang="ru-RU" alt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8168554"/>
              </p:ext>
            </p:extLst>
          </p:nvPr>
        </p:nvGraphicFramePr>
        <p:xfrm>
          <a:off x="0" y="1268760"/>
          <a:ext cx="9031289" cy="518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9669" y="1"/>
            <a:ext cx="291433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0"/>
            <a:ext cx="5184576" cy="170080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детей с ЭНМТ и ОНМТ при рождении, наблюдаемых в отделении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катамнеза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2535601"/>
              </p:ext>
            </p:extLst>
          </p:nvPr>
        </p:nvGraphicFramePr>
        <p:xfrm>
          <a:off x="467544" y="1700808"/>
          <a:ext cx="825182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04248" y="2780928"/>
            <a:ext cx="20162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Наблюдается </a:t>
            </a:r>
            <a:r>
              <a:rPr lang="en-US" b="1" dirty="0" smtClean="0"/>
              <a:t>6</a:t>
            </a:r>
            <a:r>
              <a:rPr lang="ru-RU" b="1" dirty="0" smtClean="0"/>
              <a:t>9% от всех детей с ОНМТ и</a:t>
            </a:r>
          </a:p>
          <a:p>
            <a:r>
              <a:rPr lang="ru-RU" b="1" dirty="0" smtClean="0"/>
              <a:t> 91% от всех детей с ЭНМТ при рождении в ПК</a:t>
            </a:r>
          </a:p>
          <a:p>
            <a:r>
              <a:rPr lang="ru-RU" b="1" dirty="0" smtClean="0"/>
              <a:t>(в 2015 г. – </a:t>
            </a:r>
            <a:r>
              <a:rPr lang="en-US" b="1" dirty="0" smtClean="0"/>
              <a:t>5</a:t>
            </a:r>
            <a:r>
              <a:rPr lang="ru-RU" b="1" dirty="0" smtClean="0"/>
              <a:t>1%</a:t>
            </a:r>
          </a:p>
          <a:p>
            <a:r>
              <a:rPr lang="ru-RU" b="1" dirty="0" smtClean="0"/>
              <a:t>в 201</a:t>
            </a:r>
            <a:r>
              <a:rPr lang="en-US" b="1" dirty="0" smtClean="0"/>
              <a:t>6</a:t>
            </a:r>
            <a:r>
              <a:rPr lang="ru-RU" b="1" dirty="0" smtClean="0"/>
              <a:t> г. – 53%</a:t>
            </a:r>
          </a:p>
          <a:p>
            <a:r>
              <a:rPr lang="ru-RU" b="1" dirty="0" smtClean="0"/>
              <a:t>2017г. – 64%)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717032"/>
            <a:ext cx="209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недоношенных детей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324544" y="5373216"/>
            <a:ext cx="20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ОНМТ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24544" y="5949280"/>
            <a:ext cx="20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ЭНМТ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" y="1484784"/>
          <a:ext cx="452120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1520" y="1628800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Создан </a:t>
            </a:r>
            <a:r>
              <a:rPr lang="ru-RU" b="1" dirty="0" smtClean="0"/>
              <a:t>регистр </a:t>
            </a:r>
            <a:r>
              <a:rPr lang="ru-RU" b="1" dirty="0"/>
              <a:t>детей Пермского края с ЭНМТ </a:t>
            </a:r>
            <a:r>
              <a:rPr lang="ru-RU" b="1" dirty="0" smtClean="0"/>
              <a:t>при </a:t>
            </a:r>
            <a:r>
              <a:rPr lang="ru-RU" b="1" dirty="0"/>
              <a:t>рождении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82827"/>
              </p:ext>
            </p:extLst>
          </p:nvPr>
        </p:nvGraphicFramePr>
        <p:xfrm>
          <a:off x="4391470" y="1484784"/>
          <a:ext cx="475253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0"/>
            <a:ext cx="5929354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детей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наблюдаемых и привитых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отделении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катамнеза</a:t>
            </a:r>
            <a:endParaRPr lang="ru-RU" alt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2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428728" cy="15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9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half" idx="1"/>
          </p:nvPr>
        </p:nvSpPr>
        <p:spPr>
          <a:xfrm>
            <a:off x="4643440" y="3500438"/>
            <a:ext cx="4177034" cy="3024906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Внедрена система непрерывного повышения квалификации кадров на рабочем месте (организован учебный класс, где проводятся семинары,    тренинги).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Проводятся ВКС по внедрению протоколов по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неонатологии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и акушерству </a:t>
            </a:r>
          </a:p>
        </p:txBody>
      </p:sp>
      <p:pic>
        <p:nvPicPr>
          <p:cNvPr id="31747" name="Picture 6" descr="Ejgq_C0fb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438" y="3429001"/>
            <a:ext cx="4038300" cy="3095625"/>
          </a:xfrm>
        </p:spPr>
      </p:pic>
      <p:pic>
        <p:nvPicPr>
          <p:cNvPr id="3174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J8l78Ub8fO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1661" y="428604"/>
            <a:ext cx="388377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-1"/>
            <a:ext cx="1500166" cy="15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9"/>
          <p:cNvSpPr txBox="1">
            <a:spLocks/>
          </p:cNvSpPr>
          <p:nvPr/>
        </p:nvSpPr>
        <p:spPr bwMode="auto">
          <a:xfrm>
            <a:off x="785813" y="2357438"/>
            <a:ext cx="77866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2000" b="1"/>
          </a:p>
          <a:p>
            <a:pPr algn="r"/>
            <a:endParaRPr lang="ru-RU" sz="2000" b="1"/>
          </a:p>
          <a:p>
            <a:pPr algn="r"/>
            <a:endParaRPr lang="ru-RU" sz="2000" b="1"/>
          </a:p>
          <a:p>
            <a:pPr algn="ctr"/>
            <a:endParaRPr lang="ru-RU" sz="4000" b="1"/>
          </a:p>
          <a:p>
            <a:pPr algn="ctr"/>
            <a:endParaRPr lang="ru-RU" sz="4000"/>
          </a:p>
        </p:txBody>
      </p:sp>
      <p:pic>
        <p:nvPicPr>
          <p:cNvPr id="5123" name="Picture 9" descr="C:\Documents and Settings\Блинов\Рабочий стол\Логотипы\Логотип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4304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500063" y="785813"/>
            <a:ext cx="6357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5" name="Заголовок 5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Выездная  поликлиника</a:t>
            </a:r>
          </a:p>
        </p:txBody>
      </p:sp>
      <p:pic>
        <p:nvPicPr>
          <p:cNvPr id="5127" name="Содержимое 12" descr="SAM_224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598744" y="2017713"/>
            <a:ext cx="2902688" cy="1981200"/>
          </a:xfrm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sz="quarter" idx="3"/>
          </p:nvPr>
        </p:nvGraphicFramePr>
        <p:xfrm>
          <a:off x="142844" y="2500307"/>
          <a:ext cx="450059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2143108" y="4357688"/>
          <a:ext cx="6786610" cy="235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57158" y="2017713"/>
            <a:ext cx="4000528" cy="5540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Выполнено выездов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643602" cy="8509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Тренинги по первичной реанимации новорожденных</a:t>
            </a:r>
          </a:p>
        </p:txBody>
      </p:sp>
      <p:pic>
        <p:nvPicPr>
          <p:cNvPr id="32771" name="Picture 2" descr="C:\Users\loshkareva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8315" y="1485030"/>
            <a:ext cx="3932237" cy="5111908"/>
          </a:xfrm>
        </p:spPr>
      </p:pic>
      <p:pic>
        <p:nvPicPr>
          <p:cNvPr id="3277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5" y="1600202"/>
            <a:ext cx="3394472" cy="4525962"/>
          </a:xfrm>
        </p:spPr>
      </p:pic>
      <p:pic>
        <p:nvPicPr>
          <p:cNvPr id="3277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0"/>
            <a:ext cx="200023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71415"/>
            <a:ext cx="685804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7.Совершенствование кадровой политики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сотрудников  -  1901 человек (в 2017. -1892)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57422" y="135729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484784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основных работников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1170 сотрудников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Укомплектованность кадрами (основные работники):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врачи – 59,7%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медицинский персонал – 71,8%</a:t>
            </a:r>
          </a:p>
          <a:p>
            <a:endParaRPr lang="ru-RU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2714620"/>
          <a:ext cx="8286808" cy="363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42852"/>
            <a:ext cx="59293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Обучение специалистов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1357298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69" y="987966"/>
            <a:ext cx="185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230 сотрудников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2214554"/>
          <a:ext cx="80724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857224" y="274638"/>
            <a:ext cx="8143932" cy="136841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Ежегодно врачи Пермской краевой клинической больницы принимают участие в краевом конкурсе «ВРАЧ ГОДА»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попова реш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428750"/>
            <a:ext cx="4000496" cy="2714630"/>
          </a:xfrm>
        </p:spPr>
      </p:pic>
      <p:pic>
        <p:nvPicPr>
          <p:cNvPr id="18" name="Содержимое 17" descr="котельникова хир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37112"/>
            <a:ext cx="4357718" cy="2763458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7166"/>
            <a:ext cx="114297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71802" y="4954823"/>
          <a:ext cx="50720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00"/>
                <a:gridCol w="3614598"/>
              </a:tblGrid>
              <a:tr h="354307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врачей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врачей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4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врачей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врачей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врачей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5"/>
          <p:cNvSpPr txBox="1">
            <a:spLocks/>
          </p:cNvSpPr>
          <p:nvPr/>
        </p:nvSpPr>
        <p:spPr>
          <a:xfrm>
            <a:off x="1500166" y="1285860"/>
            <a:ext cx="750099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этапа краевого конкурса «Врач года» в 2018 году</a:t>
            </a:r>
            <a:r>
              <a:rPr lang="ru-RU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07" y="1142983"/>
          <a:ext cx="9072594" cy="545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1"/>
                <a:gridCol w="3571900"/>
                <a:gridCol w="2121680"/>
                <a:gridCol w="1307313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9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Лаптева Е.А.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заведующая отделением новорожденных и недоношенных детей ПКПЦ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неонатолог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Киврина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Т.М.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заведующая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нефрологическим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отделением стационара ПККБ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Лучший терапевт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Котельникова Л.П.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врач-хирург ПККБ,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заведующая кафедрой хирургии ПГМУ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 хирург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Жужгова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М.П. 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заведующая гинекологическим отделением стационара ПККБ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 акушер-гинеколог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214">
                <a:tc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Брежнева Л.Н.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врач-невролог ПККБ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 невролог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5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Курносов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Р.В.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заведующий отделением анестезиологии-реанимации для женщин ПКПЦ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Лучший анестезиолог-реаниматолог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Литвиненко С.Г.  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заведующий отделением травматологии стационара ПККБ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Лучший травматолог-ортопед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Кузьминская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Т.А.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врач - офтальмолог ПККБ</a:t>
                      </a:r>
                      <a:endParaRPr lang="ru-RU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Лучший офтальмолог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Аникина Н.В. 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заведующая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диабетологическим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центром ПККБ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 эндокринолог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Попова Л.Д.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врач – невролог нейрохирургического отделения стационара ПККБ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 верность профессии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1785918" y="500042"/>
            <a:ext cx="75009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Работники награжденные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2017 – 2018 гг.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2285992"/>
          <a:ext cx="8501121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3"/>
                <a:gridCol w="4993666"/>
                <a:gridCol w="1426761"/>
                <a:gridCol w="14267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работников 2017г.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работников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и благодарности Министерства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здравоохранения Пермского края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Почетная грамота Министерства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здравоохранения Пермского края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 письмо губернатора Пермского края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Председателя Пермской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городской думы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 Главы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г.Перми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Законодательного Собрания Пермского края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3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1 работника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Основные работники + внешние совместители</a:t>
            </a:r>
          </a:p>
          <a:p>
            <a:pPr algn="ctr">
              <a:buNone/>
            </a:pP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Основные работники</a:t>
            </a:r>
          </a:p>
          <a:p>
            <a:pPr algn="ctr">
              <a:buNone/>
            </a:pPr>
            <a:endParaRPr lang="ru-RU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85918" cy="18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/>
        </p:nvGraphicFramePr>
        <p:xfrm>
          <a:off x="4857752" y="2071678"/>
          <a:ext cx="3976697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0034" y="2000240"/>
          <a:ext cx="457203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5827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сотрудников ПККБ в сравнении с ЗП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Пермском крае 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отрасли в 2018 году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00100" y="4286256"/>
            <a:ext cx="7786742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57884" y="3643314"/>
            <a:ext cx="293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32952-средняя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ПК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заработной платы (%)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врачебного персонала на 1 отработанную ставку в ПККБ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11385</TotalTime>
  <Words>3998</Words>
  <Application>Microsoft Office PowerPoint</Application>
  <PresentationFormat>Экран (4:3)</PresentationFormat>
  <Paragraphs>1195</Paragraphs>
  <Slides>119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119</vt:i4>
      </vt:variant>
    </vt:vector>
  </HeadingPairs>
  <TitlesOfParts>
    <vt:vector size="122" baseType="lpstr">
      <vt:lpstr>Тема Office</vt:lpstr>
      <vt:lpstr>Worksheet</vt:lpstr>
      <vt:lpstr>Лист</vt:lpstr>
      <vt:lpstr>Слайд 1</vt:lpstr>
      <vt:lpstr>Общая информация</vt:lpstr>
      <vt:lpstr> 1.Амбулаторно-поликлиническая  и консультативная  медицинская помощь</vt:lpstr>
      <vt:lpstr>Данные по текущей ситуации в консультативной поликлинике ПККБ</vt:lpstr>
      <vt:lpstr>Проблемы при оказании амбулаторной помощи</vt:lpstr>
      <vt:lpstr>Увеличение доступности специализированной помощи в консультативных поликлиниках</vt:lpstr>
      <vt:lpstr>Работа специализированных центров  консультативной поликлиники</vt:lpstr>
      <vt:lpstr>Сравнительный анализ консультативных приемов в поликлинике и на выездах</vt:lpstr>
      <vt:lpstr>Выездная  поликлиника</vt:lpstr>
      <vt:lpstr>Диагностические исследования, проведенные  специалистами выездных бригад за 2018 год</vt:lpstr>
      <vt:lpstr>Основные проблемы при организации работы  выездных бригад</vt:lpstr>
      <vt:lpstr>Возможные варианты решения проблемы</vt:lpstr>
      <vt:lpstr>Телемедицинские консультации</vt:lpstr>
      <vt:lpstr>Работа ОЭКСМП ПККБ (санавиация)</vt:lpstr>
      <vt:lpstr>География вызовов</vt:lpstr>
      <vt:lpstr>Распределение врачебных выездов по специальностям</vt:lpstr>
      <vt:lpstr>Операции, выполненные врачами ОЭКСМП ПККБ на выездах</vt:lpstr>
      <vt:lpstr>Слайд 18</vt:lpstr>
      <vt:lpstr>Слайд 19</vt:lpstr>
      <vt:lpstr>Слайд 20</vt:lpstr>
      <vt:lpstr>2. Стационарная помощь в ПККБ  Структура коечного фонда</vt:lpstr>
      <vt:lpstr>Объемы медицинской помощи по ОМС (СМП + ВМП)</vt:lpstr>
      <vt:lpstr>Средняя стоимость  1 госпитализации вместе с ВМП (ОМС)</vt:lpstr>
      <vt:lpstr>Структура госпитализаций ежегодно остается неизменной  </vt:lpstr>
      <vt:lpstr>Выполнение плановых показателей (ОМС + бюджет)</vt:lpstr>
      <vt:lpstr>Структура заболеваний в стационаре</vt:lpstr>
      <vt:lpstr>Работа хирургической службы </vt:lpstr>
      <vt:lpstr> Показатели летальности                                                                             Вскрытия – 98,8%</vt:lpstr>
      <vt:lpstr>Отдельные показатели работы хирургических отделений</vt:lpstr>
      <vt:lpstr>Проблемы на догоспитальном этапе обследования в МО ПК </vt:lpstr>
      <vt:lpstr>Трансплантация почки</vt:lpstr>
      <vt:lpstr>Необходимое оборудование для хирургических отделений и ОРИТ</vt:lpstr>
      <vt:lpstr>Гемодиализ</vt:lpstr>
      <vt:lpstr>Гемодиализ (отделение диализа)</vt:lpstr>
      <vt:lpstr>Гемодиализ (ОРИТ)</vt:lpstr>
      <vt:lpstr>Гемодиализ (госпитализации)</vt:lpstr>
      <vt:lpstr>Гемодиализ (число диализов)</vt:lpstr>
      <vt:lpstr>Слайд 38</vt:lpstr>
      <vt:lpstr>Витреоретинальная хирургия</vt:lpstr>
      <vt:lpstr>Терапевтическая служба Число пролеченных больных в разрезе профильных отделений</vt:lpstr>
      <vt:lpstr>Летальность в терапевтических отделениях</vt:lpstr>
      <vt:lpstr>3.Высокотехнологичная  медицинская  помощь</vt:lpstr>
      <vt:lpstr>4.Параклиническая  служба</vt:lpstr>
      <vt:lpstr>4.Параклиническая  служба</vt:lpstr>
      <vt:lpstr>ПАРАКЛИНИКА (количество исследований на 1 аппарате в смену)</vt:lpstr>
      <vt:lpstr>Работа эндоскопического отделения </vt:lpstr>
      <vt:lpstr>ОРИТ хирургии</vt:lpstr>
      <vt:lpstr>5.Контроль качества  медицинской помощи</vt:lpstr>
      <vt:lpstr>Итоги вневедомственного контроля (по данным СМО/ТФОМС)</vt:lpstr>
      <vt:lpstr>Структура видов нарушений 2015-2018гг.</vt:lpstr>
      <vt:lpstr>Сравнительный анализ обращений граждан в ПККБ 2017-2018 гг. </vt:lpstr>
      <vt:lpstr>Количество проверок качества и безопасности оказанной медицинской помощи</vt:lpstr>
      <vt:lpstr>Пермский краевой перинатальный центр</vt:lpstr>
      <vt:lpstr>Пролечено пациенток в ПКПЦ  2013-2018 гг.</vt:lpstr>
      <vt:lpstr>Слайд 55</vt:lpstr>
      <vt:lpstr> Трехуровневая система оказания  медицинской помощи беременным </vt:lpstr>
      <vt:lpstr>.</vt:lpstr>
      <vt:lpstr>Слайд 58</vt:lpstr>
      <vt:lpstr>Показатели младенческой смертности в РФ 2016-2018гг.</vt:lpstr>
      <vt:lpstr>Показатели младенческой смертности</vt:lpstr>
      <vt:lpstr>Слайд 61</vt:lpstr>
      <vt:lpstr>Слайд 62</vt:lpstr>
      <vt:lpstr>Динамика оперативных родов в ПКПЦ</vt:lpstr>
      <vt:lpstr>Слайд 64</vt:lpstr>
      <vt:lpstr>Количество массивных послеродовых кровотечений, экстирпаций и ампутаций матки в перинатальном центре. В 2018 году 3случая врастания плаценты и 1случай коагулопатии.</vt:lpstr>
      <vt:lpstr>Слайд 66</vt:lpstr>
      <vt:lpstr> NEAR MISS!!!!!</vt:lpstr>
      <vt:lpstr>Приказ МЗ ПК 18.08.2015 « О совершенствовании оказания медицинской помощи беременным с экстрагенитальной патологией».</vt:lpstr>
      <vt:lpstr>Пренатальный консилиум</vt:lpstr>
      <vt:lpstr>Пренатальная диагностика</vt:lpstr>
      <vt:lpstr>Младенческая смертность  по причине врожденных пороков развития</vt:lpstr>
      <vt:lpstr>Слайд 72</vt:lpstr>
      <vt:lpstr>Слайд 73</vt:lpstr>
      <vt:lpstr>Слайд 74</vt:lpstr>
      <vt:lpstr>Место рождения детей с ЭНМТ в Пермском крае</vt:lpstr>
      <vt:lpstr>Слайд 76</vt:lpstr>
      <vt:lpstr>Место рождения детей  с ЭНМТ и ОНМТ  Пермский край 2018 год</vt:lpstr>
      <vt:lpstr>Доля детей с ЭНМТ среди погибших  в МО 3 уровня 2018 год</vt:lpstr>
      <vt:lpstr>Динамика количества умерших детей в ПКПЦ</vt:lpstr>
      <vt:lpstr>Слайд 80</vt:lpstr>
      <vt:lpstr>Слайд 81</vt:lpstr>
      <vt:lpstr>Слайд 82</vt:lpstr>
      <vt:lpstr>Слайд 83</vt:lpstr>
      <vt:lpstr>Количество пролеченных детей в ОПН (в т.ч. территории ПК)</vt:lpstr>
      <vt:lpstr>Динамика показателей охвата вакцинацией против гепатита В новорожденных в акушерских стационарах Пермского края (%)</vt:lpstr>
      <vt:lpstr>Количество детей, состоящих на учете в отделении катамнеза</vt:lpstr>
      <vt:lpstr>Динамика количества детей с ЭНМТ и ОНМТ при рождении, наблюдаемых в отделении катамнеза</vt:lpstr>
      <vt:lpstr>Слайд 88</vt:lpstr>
      <vt:lpstr>Слайд 89</vt:lpstr>
      <vt:lpstr>Тренинги по первичной реанимации новорожденных</vt:lpstr>
      <vt:lpstr>Слайд 91</vt:lpstr>
      <vt:lpstr>Слайд 92</vt:lpstr>
      <vt:lpstr>Ежегодно врачи Пермской краевой клинической больницы принимают участие в краевом конкурсе «ВРАЧ ГОДА» </vt:lpstr>
      <vt:lpstr> Победители I этапа краевого конкурса «Врач года» в 2018 году  </vt:lpstr>
      <vt:lpstr>Слайд 95</vt:lpstr>
      <vt:lpstr>Средняя заработная плата  на 1 работника</vt:lpstr>
      <vt:lpstr>Средняя заработная плата сотрудников ПККБ в сравнении с ЗП в Пермском крае и по отрасли в 2018 году</vt:lpstr>
      <vt:lpstr>Структура заработной платы (%)</vt:lpstr>
      <vt:lpstr>Средняя заработная плата врачебного персонала на 1 отработанную ставку в ПККБ</vt:lpstr>
      <vt:lpstr> 8. Развитие материально- технической базы Обновление материально –технической базы  ( в млн.руб.)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Задачи на 2019 год</vt:lpstr>
      <vt:lpstr>Задачи на 2019 год</vt:lpstr>
      <vt:lpstr>Задачи на 2019 год</vt:lpstr>
      <vt:lpstr>Задачи на 2019 год</vt:lpstr>
      <vt:lpstr>Задачи на 2019 год</vt:lpstr>
      <vt:lpstr>Слайд 116</vt:lpstr>
      <vt:lpstr>Слайд 117</vt:lpstr>
      <vt:lpstr>Слайд 118</vt:lpstr>
      <vt:lpstr>Слайд 119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1383</cp:revision>
  <dcterms:modified xsi:type="dcterms:W3CDTF">2019-03-01T11:47:13Z</dcterms:modified>
</cp:coreProperties>
</file>